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99" r:id="rId11"/>
    <p:sldId id="304" r:id="rId12"/>
    <p:sldId id="301" r:id="rId13"/>
    <p:sldId id="302" r:id="rId14"/>
    <p:sldId id="303" r:id="rId15"/>
    <p:sldId id="30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0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68600" y="1860307"/>
            <a:ext cx="452120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808" y="849895"/>
            <a:ext cx="8050783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1947" y="1910569"/>
            <a:ext cx="5973445" cy="4670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-forum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mp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676400"/>
            <a:ext cx="8077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/>
              <a:t>Introduction to </a:t>
            </a:r>
            <a:r>
              <a:rPr sz="3600" dirty="0" smtClean="0"/>
              <a:t>Parallel Computing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438400" y="2895600"/>
            <a:ext cx="6373367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Jemmy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Hu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2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en-US" sz="2500" dirty="0" smtClean="0">
                <a:latin typeface="Times New Roman"/>
                <a:cs typeface="Times New Roman"/>
              </a:rPr>
              <a:t>HPC Consultant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2875"/>
              </a:lnSpc>
            </a:pPr>
            <a:r>
              <a:rPr sz="2400" spc="-5" dirty="0" smtClean="0">
                <a:latin typeface="Arial"/>
                <a:cs typeface="Arial"/>
              </a:rPr>
              <a:t>SHARCNET</a:t>
            </a:r>
            <a:r>
              <a:rPr lang="en-US" sz="2400" spc="-5" dirty="0" smtClean="0">
                <a:latin typeface="Arial"/>
                <a:cs typeface="Arial"/>
              </a:rPr>
              <a:t>/Compute Canada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400" spc="-5" dirty="0">
                <a:latin typeface="Arial"/>
                <a:cs typeface="Arial"/>
              </a:rPr>
              <a:t>University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Waterloo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50" dirty="0" smtClean="0">
                <a:latin typeface="Times New Roman"/>
                <a:cs typeface="Times New Roman"/>
              </a:rPr>
              <a:t>November 23, 2018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50783" cy="492443"/>
          </a:xfrm>
        </p:spPr>
        <p:txBody>
          <a:bodyPr/>
          <a:lstStyle/>
          <a:p>
            <a:r>
              <a:rPr lang="en-CA" dirty="0" smtClean="0"/>
              <a:t>Hardware: Graham cluster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93666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762000" y="1676400"/>
            <a:ext cx="7344409" cy="4372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sz="2400" spc="-150" dirty="0">
                <a:latin typeface="Trebuchet MS"/>
                <a:cs typeface="Trebuchet MS"/>
              </a:rPr>
              <a:t>Number </a:t>
            </a:r>
            <a:r>
              <a:rPr sz="2400" spc="-100" dirty="0">
                <a:latin typeface="Trebuchet MS"/>
                <a:cs typeface="Trebuchet MS"/>
              </a:rPr>
              <a:t>of </a:t>
            </a:r>
            <a:r>
              <a:rPr sz="2400" spc="-95" dirty="0">
                <a:latin typeface="Trebuchet MS"/>
                <a:cs typeface="Trebuchet MS"/>
              </a:rPr>
              <a:t>CPU </a:t>
            </a:r>
            <a:r>
              <a:rPr sz="2400" spc="-120" dirty="0">
                <a:latin typeface="Trebuchet MS"/>
                <a:cs typeface="Trebuchet MS"/>
              </a:rPr>
              <a:t>cores:</a:t>
            </a:r>
            <a:r>
              <a:rPr sz="2400" spc="-31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33,448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400" dirty="0">
              <a:latin typeface="Times New Roman"/>
              <a:cs typeface="Times New Roman"/>
            </a:endParaRPr>
          </a:p>
          <a:p>
            <a:pPr marL="409575" indent="-396875">
              <a:lnSpc>
                <a:spcPct val="100000"/>
              </a:lnSpc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sz="2400" spc="-150" dirty="0">
                <a:latin typeface="Trebuchet MS"/>
                <a:cs typeface="Trebuchet MS"/>
              </a:rPr>
              <a:t>Number </a:t>
            </a:r>
            <a:r>
              <a:rPr sz="2400" spc="-100" dirty="0">
                <a:latin typeface="Trebuchet MS"/>
                <a:cs typeface="Trebuchet MS"/>
              </a:rPr>
              <a:t>of </a:t>
            </a:r>
            <a:r>
              <a:rPr sz="2400" spc="-125" dirty="0">
                <a:latin typeface="Trebuchet MS"/>
                <a:cs typeface="Trebuchet MS"/>
              </a:rPr>
              <a:t>nodes:</a:t>
            </a:r>
            <a:r>
              <a:rPr sz="2400" spc="-24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1043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400" dirty="0">
              <a:latin typeface="Times New Roman"/>
              <a:cs typeface="Times New Roman"/>
            </a:endParaRPr>
          </a:p>
          <a:p>
            <a:pPr marL="409575" indent="-396875">
              <a:lnSpc>
                <a:spcPct val="100000"/>
              </a:lnSpc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sz="2400" spc="-75" dirty="0">
                <a:latin typeface="Trebuchet MS"/>
                <a:cs typeface="Trebuchet MS"/>
              </a:rPr>
              <a:t>32 </a:t>
            </a:r>
            <a:r>
              <a:rPr sz="2400" spc="-125" dirty="0">
                <a:latin typeface="Trebuchet MS"/>
                <a:cs typeface="Trebuchet MS"/>
              </a:rPr>
              <a:t>cpu </a:t>
            </a:r>
            <a:r>
              <a:rPr sz="2400" spc="-85" dirty="0">
                <a:latin typeface="Trebuchet MS"/>
                <a:cs typeface="Trebuchet MS"/>
              </a:rPr>
              <a:t>cores </a:t>
            </a:r>
            <a:r>
              <a:rPr sz="2400" spc="-170" dirty="0">
                <a:latin typeface="Trebuchet MS"/>
                <a:cs typeface="Trebuchet MS"/>
              </a:rPr>
              <a:t>per</a:t>
            </a:r>
            <a:r>
              <a:rPr sz="2400" spc="-375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node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2400" dirty="0">
              <a:latin typeface="Times New Roman"/>
              <a:cs typeface="Times New Roman"/>
            </a:endParaRPr>
          </a:p>
          <a:p>
            <a:pPr marL="409575" indent="-396875">
              <a:lnSpc>
                <a:spcPct val="100000"/>
              </a:lnSpc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sz="2400" spc="-165" dirty="0">
                <a:latin typeface="Trebuchet MS"/>
                <a:cs typeface="Trebuchet MS"/>
              </a:rPr>
              <a:t>Between </a:t>
            </a:r>
            <a:r>
              <a:rPr sz="2400" spc="-75" dirty="0">
                <a:latin typeface="Trebuchet MS"/>
                <a:cs typeface="Trebuchet MS"/>
              </a:rPr>
              <a:t>128 </a:t>
            </a:r>
            <a:r>
              <a:rPr sz="2400" spc="-125" dirty="0">
                <a:latin typeface="Trebuchet MS"/>
                <a:cs typeface="Trebuchet MS"/>
              </a:rPr>
              <a:t>and </a:t>
            </a:r>
            <a:r>
              <a:rPr sz="2400" spc="-75" dirty="0">
                <a:latin typeface="Trebuchet MS"/>
                <a:cs typeface="Trebuchet MS"/>
              </a:rPr>
              <a:t>3072 </a:t>
            </a:r>
            <a:r>
              <a:rPr sz="2400" spc="-120" dirty="0">
                <a:latin typeface="Trebuchet MS"/>
                <a:cs typeface="Trebuchet MS"/>
              </a:rPr>
              <a:t>GB </a:t>
            </a:r>
            <a:r>
              <a:rPr sz="2400" spc="-100" dirty="0">
                <a:latin typeface="Trebuchet MS"/>
                <a:cs typeface="Trebuchet MS"/>
              </a:rPr>
              <a:t>of </a:t>
            </a:r>
            <a:r>
              <a:rPr sz="2400" spc="-20" dirty="0">
                <a:latin typeface="Trebuchet MS"/>
                <a:cs typeface="Trebuchet MS"/>
              </a:rPr>
              <a:t>RAM</a:t>
            </a:r>
            <a:r>
              <a:rPr sz="2400" spc="-495" dirty="0">
                <a:latin typeface="Trebuchet MS"/>
                <a:cs typeface="Trebuchet MS"/>
              </a:rPr>
              <a:t> </a:t>
            </a:r>
            <a:r>
              <a:rPr sz="2400" spc="-170" dirty="0">
                <a:latin typeface="Trebuchet MS"/>
                <a:cs typeface="Trebuchet MS"/>
              </a:rPr>
              <a:t>per </a:t>
            </a:r>
            <a:r>
              <a:rPr sz="2400" spc="-135" dirty="0">
                <a:latin typeface="Trebuchet MS"/>
                <a:cs typeface="Trebuchet MS"/>
              </a:rPr>
              <a:t>node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2400" dirty="0">
              <a:latin typeface="Times New Roman"/>
              <a:cs typeface="Times New Roman"/>
            </a:endParaRPr>
          </a:p>
          <a:p>
            <a:pPr marL="409575" indent="-396875">
              <a:lnSpc>
                <a:spcPct val="100000"/>
              </a:lnSpc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sz="2400" spc="-150" dirty="0">
                <a:latin typeface="Trebuchet MS"/>
                <a:cs typeface="Trebuchet MS"/>
              </a:rPr>
              <a:t>Number </a:t>
            </a:r>
            <a:r>
              <a:rPr sz="2400" spc="-100" dirty="0">
                <a:latin typeface="Trebuchet MS"/>
                <a:cs typeface="Trebuchet MS"/>
              </a:rPr>
              <a:t>of </a:t>
            </a:r>
            <a:r>
              <a:rPr sz="2400" spc="-65" dirty="0">
                <a:latin typeface="Trebuchet MS"/>
                <a:cs typeface="Trebuchet MS"/>
              </a:rPr>
              <a:t>NVIDIA </a:t>
            </a:r>
            <a:r>
              <a:rPr sz="2400" spc="-60" dirty="0">
                <a:latin typeface="Trebuchet MS"/>
                <a:cs typeface="Trebuchet MS"/>
              </a:rPr>
              <a:t>P100 </a:t>
            </a:r>
            <a:r>
              <a:rPr sz="2400" spc="-120" dirty="0">
                <a:latin typeface="Trebuchet MS"/>
                <a:cs typeface="Trebuchet MS"/>
              </a:rPr>
              <a:t>GPUs:</a:t>
            </a:r>
            <a:r>
              <a:rPr sz="2400" spc="-440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320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2400" dirty="0">
              <a:latin typeface="Times New Roman"/>
              <a:cs typeface="Times New Roman"/>
            </a:endParaRPr>
          </a:p>
          <a:p>
            <a:pPr marL="409575" marR="5080" indent="-396875">
              <a:lnSpc>
                <a:spcPts val="2620"/>
              </a:lnSpc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sz="2400" spc="-150" dirty="0">
                <a:latin typeface="Trebuchet MS"/>
                <a:cs typeface="Trebuchet MS"/>
              </a:rPr>
              <a:t>Networking: </a:t>
            </a:r>
            <a:r>
              <a:rPr sz="2400" spc="-105" dirty="0">
                <a:latin typeface="Trebuchet MS"/>
                <a:cs typeface="Trebuchet MS"/>
              </a:rPr>
              <a:t>EDR </a:t>
            </a:r>
            <a:r>
              <a:rPr sz="2400" spc="-125" dirty="0">
                <a:latin typeface="Trebuchet MS"/>
                <a:cs typeface="Trebuchet MS"/>
              </a:rPr>
              <a:t>(cpu </a:t>
            </a:r>
            <a:r>
              <a:rPr sz="2400" spc="-90" dirty="0">
                <a:latin typeface="Trebuchet MS"/>
                <a:cs typeface="Trebuchet MS"/>
              </a:rPr>
              <a:t>nodes)</a:t>
            </a:r>
            <a:r>
              <a:rPr sz="2400" spc="-509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and </a:t>
            </a:r>
            <a:r>
              <a:rPr sz="2400" spc="-105" dirty="0">
                <a:latin typeface="Trebuchet MS"/>
                <a:cs typeface="Trebuchet MS"/>
              </a:rPr>
              <a:t>FDR </a:t>
            </a:r>
            <a:r>
              <a:rPr sz="2400" spc="-130" dirty="0">
                <a:latin typeface="Trebuchet MS"/>
                <a:cs typeface="Trebuchet MS"/>
              </a:rPr>
              <a:t>(GPU </a:t>
            </a:r>
            <a:r>
              <a:rPr sz="2400" spc="-125" dirty="0">
                <a:latin typeface="Trebuchet MS"/>
                <a:cs typeface="Trebuchet MS"/>
              </a:rPr>
              <a:t>and </a:t>
            </a:r>
            <a:r>
              <a:rPr sz="2400" spc="-120" dirty="0">
                <a:latin typeface="Trebuchet MS"/>
                <a:cs typeface="Trebuchet MS"/>
              </a:rPr>
              <a:t>cloud </a:t>
            </a:r>
            <a:r>
              <a:rPr sz="2400" spc="-95" dirty="0">
                <a:latin typeface="Trebuchet MS"/>
                <a:cs typeface="Trebuchet MS"/>
              </a:rPr>
              <a:t>nodes)  </a:t>
            </a:r>
            <a:r>
              <a:rPr sz="2400" spc="-114" dirty="0">
                <a:latin typeface="Trebuchet MS"/>
                <a:cs typeface="Trebuchet MS"/>
              </a:rPr>
              <a:t>InfiniBand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609600" y="685800"/>
            <a:ext cx="5638800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en-CA" sz="3200" b="1" kern="0" spc="-130" dirty="0" smtClean="0">
                <a:solidFill>
                  <a:srgbClr val="00B0F0"/>
                </a:solidFill>
              </a:rPr>
              <a:t>Essentials: </a:t>
            </a:r>
            <a:r>
              <a:rPr lang="en-CA" sz="3200" b="1" kern="0" spc="-235" dirty="0" smtClean="0">
                <a:solidFill>
                  <a:srgbClr val="00B0F0"/>
                </a:solidFill>
              </a:rPr>
              <a:t>Graham</a:t>
            </a:r>
            <a:r>
              <a:rPr lang="en-CA" sz="3200" b="1" kern="0" spc="-290" dirty="0" smtClean="0">
                <a:solidFill>
                  <a:srgbClr val="00B0F0"/>
                </a:solidFill>
              </a:rPr>
              <a:t> </a:t>
            </a:r>
            <a:r>
              <a:rPr lang="en-CA" sz="3200" b="1" kern="0" spc="-170" dirty="0" smtClean="0">
                <a:solidFill>
                  <a:srgbClr val="00B0F0"/>
                </a:solidFill>
              </a:rPr>
              <a:t>cluster</a:t>
            </a:r>
            <a:endParaRPr lang="en-CA" sz="3200" b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0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9212013" cy="68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5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9109993" cy="68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212013" cy="68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9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7" y="152400"/>
            <a:ext cx="8050783" cy="492443"/>
          </a:xfrm>
        </p:spPr>
        <p:txBody>
          <a:bodyPr/>
          <a:lstStyle/>
          <a:p>
            <a:r>
              <a:rPr lang="en-CA" dirty="0" smtClean="0"/>
              <a:t>Tape Machine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8850" y="1504950"/>
            <a:ext cx="7200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08" y="849895"/>
            <a:ext cx="80507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CA" dirty="0">
                <a:solidFill>
                  <a:srgbClr val="00B0F0"/>
                </a:solidFill>
              </a:rPr>
              <a:t>S</a:t>
            </a:r>
            <a:r>
              <a:rPr dirty="0" err="1" smtClean="0">
                <a:solidFill>
                  <a:srgbClr val="00B0F0"/>
                </a:solidFill>
              </a:rPr>
              <a:t>oftware</a:t>
            </a:r>
            <a:r>
              <a:rPr dirty="0" smtClean="0">
                <a:solidFill>
                  <a:srgbClr val="00B0F0"/>
                </a:solidFill>
              </a:rPr>
              <a:t> </a:t>
            </a:r>
            <a:r>
              <a:rPr lang="en-CA" dirty="0" smtClean="0">
                <a:solidFill>
                  <a:srgbClr val="00B0F0"/>
                </a:solidFill>
              </a:rPr>
              <a:t>P</a:t>
            </a:r>
            <a:r>
              <a:rPr dirty="0" err="1" smtClean="0">
                <a:solidFill>
                  <a:srgbClr val="00B0F0"/>
                </a:solidFill>
              </a:rPr>
              <a:t>rogramming</a:t>
            </a:r>
            <a:r>
              <a:rPr spc="-5" dirty="0" smtClean="0">
                <a:solidFill>
                  <a:srgbClr val="00B0F0"/>
                </a:solidFill>
              </a:rPr>
              <a:t> </a:t>
            </a:r>
            <a:r>
              <a:rPr lang="en-CA" dirty="0">
                <a:solidFill>
                  <a:srgbClr val="00B0F0"/>
                </a:solidFill>
              </a:rPr>
              <a:t>M</a:t>
            </a:r>
            <a:r>
              <a:rPr dirty="0" err="1" smtClean="0">
                <a:solidFill>
                  <a:srgbClr val="00B0F0"/>
                </a:solidFill>
              </a:rPr>
              <a:t>odel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3704" y="1752600"/>
            <a:ext cx="7600950" cy="37255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8290" indent="-1905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288925" algn="l"/>
              </a:tabLst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Distributed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memory systems</a:t>
            </a:r>
            <a:endParaRPr sz="2400" dirty="0">
              <a:latin typeface="Arial"/>
              <a:cs typeface="Arial"/>
            </a:endParaRPr>
          </a:p>
          <a:p>
            <a:pPr marL="756285" marR="5080" lvl="1" indent="-286385">
              <a:lnSpc>
                <a:spcPts val="2160"/>
              </a:lnSpc>
              <a:spcBef>
                <a:spcPts val="530"/>
              </a:spcBef>
              <a:buChar char="–"/>
              <a:tabLst>
                <a:tab pos="751205" algn="l"/>
                <a:tab pos="751840" algn="l"/>
              </a:tabLst>
            </a:pPr>
            <a:r>
              <a:rPr sz="2000" dirty="0">
                <a:latin typeface="Arial"/>
                <a:cs typeface="Arial"/>
              </a:rPr>
              <a:t>For processors to share data, the </a:t>
            </a:r>
            <a:r>
              <a:rPr sz="2000" spc="-5" dirty="0">
                <a:latin typeface="Arial"/>
                <a:cs typeface="Arial"/>
              </a:rPr>
              <a:t>programmer </a:t>
            </a:r>
            <a:r>
              <a:rPr sz="2000" spc="-15" dirty="0">
                <a:latin typeface="Arial"/>
                <a:cs typeface="Arial"/>
              </a:rPr>
              <a:t>must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explicitly  arrange for </a:t>
            </a:r>
            <a:r>
              <a:rPr sz="2000" spc="-5" dirty="0">
                <a:latin typeface="Arial"/>
                <a:cs typeface="Arial"/>
              </a:rPr>
              <a:t>communication -</a:t>
            </a:r>
            <a:r>
              <a:rPr sz="2000" b="1" spc="-5" dirty="0">
                <a:latin typeface="Arial"/>
                <a:cs typeface="Arial"/>
              </a:rPr>
              <a:t>“Message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Passing”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har char="–"/>
              <a:tabLst>
                <a:tab pos="751205" algn="l"/>
                <a:tab pos="751840" algn="l"/>
              </a:tabLst>
            </a:pPr>
            <a:r>
              <a:rPr sz="2000" dirty="0">
                <a:latin typeface="Arial"/>
                <a:cs typeface="Arial"/>
              </a:rPr>
              <a:t>Message passing</a:t>
            </a:r>
            <a:r>
              <a:rPr sz="2000" spc="-5" dirty="0">
                <a:latin typeface="Arial"/>
                <a:cs typeface="Arial"/>
              </a:rPr>
              <a:t> libraries:</a:t>
            </a:r>
            <a:endParaRPr sz="20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dirty="0">
                <a:solidFill>
                  <a:srgbClr val="FF4F4F"/>
                </a:solidFill>
                <a:latin typeface="Arial"/>
                <a:cs typeface="Arial"/>
              </a:rPr>
              <a:t>MPI (“Message </a:t>
            </a:r>
            <a:r>
              <a:rPr sz="2000" b="1" spc="-5" dirty="0">
                <a:solidFill>
                  <a:srgbClr val="FF4F4F"/>
                </a:solidFill>
                <a:latin typeface="Arial"/>
                <a:cs typeface="Arial"/>
              </a:rPr>
              <a:t>Passing Interface”)</a:t>
            </a:r>
            <a:endParaRPr sz="2000" dirty="0">
              <a:latin typeface="Arial"/>
              <a:cs typeface="Arial"/>
            </a:endParaRPr>
          </a:p>
          <a:p>
            <a:pPr marL="1155065" lvl="2" indent="-227965">
              <a:lnSpc>
                <a:spcPct val="100000"/>
              </a:lnSpc>
              <a:spcBef>
                <a:spcPts val="225"/>
              </a:spcBef>
              <a:buChar char="•"/>
              <a:tabLst>
                <a:tab pos="1155065" algn="l"/>
                <a:tab pos="1155700" algn="l"/>
              </a:tabLst>
            </a:pPr>
            <a:r>
              <a:rPr sz="1800" dirty="0">
                <a:latin typeface="Arial"/>
                <a:cs typeface="Arial"/>
              </a:rPr>
              <a:t>PVM </a:t>
            </a:r>
            <a:r>
              <a:rPr sz="1800" spc="-5" dirty="0">
                <a:latin typeface="Arial"/>
                <a:cs typeface="Arial"/>
              </a:rPr>
              <a:t>(“Parallel Virtual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Machine”)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205104" algn="l"/>
              </a:tabLst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Shared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memory systems</a:t>
            </a:r>
            <a:endParaRPr sz="2400" dirty="0">
              <a:latin typeface="Arial"/>
              <a:cs typeface="Arial"/>
            </a:endParaRPr>
          </a:p>
          <a:p>
            <a:pPr marL="681355" lvl="1" indent="-211454">
              <a:lnSpc>
                <a:spcPct val="100000"/>
              </a:lnSpc>
              <a:spcBef>
                <a:spcPts val="254"/>
              </a:spcBef>
              <a:buChar char="–"/>
              <a:tabLst>
                <a:tab pos="681990" algn="l"/>
              </a:tabLst>
            </a:pPr>
            <a:r>
              <a:rPr sz="2000" dirty="0">
                <a:latin typeface="Arial"/>
                <a:cs typeface="Arial"/>
              </a:rPr>
              <a:t>“Thread” based </a:t>
            </a:r>
            <a:r>
              <a:rPr sz="2000" spc="-5" dirty="0">
                <a:latin typeface="Arial"/>
                <a:cs typeface="Arial"/>
              </a:rPr>
              <a:t>programming (pthread,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…)</a:t>
            </a:r>
          </a:p>
          <a:p>
            <a:pPr marL="681355" lvl="1" indent="-211454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Font typeface="Arial"/>
              <a:buChar char="–"/>
              <a:tabLst>
                <a:tab pos="681990" algn="l"/>
              </a:tabLst>
            </a:pPr>
            <a:r>
              <a:rPr sz="2000" b="1" dirty="0">
                <a:solidFill>
                  <a:srgbClr val="FF4F4F"/>
                </a:solidFill>
                <a:latin typeface="Arial"/>
                <a:cs typeface="Arial"/>
              </a:rPr>
              <a:t>Compiler </a:t>
            </a:r>
            <a:r>
              <a:rPr sz="2000" b="1" spc="-5" dirty="0">
                <a:solidFill>
                  <a:srgbClr val="FF4F4F"/>
                </a:solidFill>
                <a:latin typeface="Arial"/>
                <a:cs typeface="Arial"/>
              </a:rPr>
              <a:t>directives (OpenMP)</a:t>
            </a:r>
            <a:endParaRPr sz="2000" dirty="0">
              <a:latin typeface="Arial"/>
              <a:cs typeface="Arial"/>
            </a:endParaRPr>
          </a:p>
          <a:p>
            <a:pPr marL="681355" lvl="1" indent="-211454">
              <a:lnSpc>
                <a:spcPct val="100000"/>
              </a:lnSpc>
              <a:spcBef>
                <a:spcPts val="240"/>
              </a:spcBef>
              <a:buChar char="–"/>
              <a:tabLst>
                <a:tab pos="681990" algn="l"/>
              </a:tabLst>
            </a:pPr>
            <a:r>
              <a:rPr sz="2000" dirty="0">
                <a:latin typeface="Arial"/>
                <a:cs typeface="Arial"/>
              </a:rPr>
              <a:t>Can also do explicit </a:t>
            </a:r>
            <a:r>
              <a:rPr sz="2000" spc="-10" dirty="0">
                <a:latin typeface="Arial"/>
                <a:cs typeface="Arial"/>
              </a:rPr>
              <a:t>message </a:t>
            </a:r>
            <a:r>
              <a:rPr sz="2000" dirty="0">
                <a:latin typeface="Arial"/>
                <a:cs typeface="Arial"/>
              </a:rPr>
              <a:t>passing, 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course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172" y="861060"/>
            <a:ext cx="8240268" cy="5980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1295400"/>
            <a:ext cx="102044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MPI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7154" y="2672905"/>
            <a:ext cx="4081779" cy="457200"/>
          </a:xfrm>
          <a:prstGeom prst="rect">
            <a:avLst/>
          </a:prstGeom>
          <a:solidFill>
            <a:srgbClr val="BADFE3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5"/>
              </a:spcBef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Message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Passing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Interface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3962400"/>
            <a:ext cx="58013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sz="2400" u="heavy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</a:t>
            </a: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://www.mpi-forum.org/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08" y="880364"/>
            <a:ext cx="3227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MPI: What </a:t>
            </a:r>
            <a:r>
              <a:rPr sz="3600" b="0" spc="-5" dirty="0">
                <a:latin typeface="Arial"/>
                <a:cs typeface="Arial"/>
              </a:rPr>
              <a:t>is</a:t>
            </a:r>
            <a:r>
              <a:rPr sz="3600" b="0" spc="-7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it?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436" y="1678951"/>
            <a:ext cx="7712075" cy="4956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Library providing </a:t>
            </a:r>
            <a:r>
              <a:rPr sz="2000" spc="-5" dirty="0">
                <a:latin typeface="Arial"/>
                <a:cs typeface="Arial"/>
              </a:rPr>
              <a:t>message </a:t>
            </a:r>
            <a:r>
              <a:rPr sz="2000" dirty="0">
                <a:latin typeface="Arial"/>
                <a:cs typeface="Arial"/>
              </a:rPr>
              <a:t>passing support for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parallel/distributed  applications</a:t>
            </a:r>
            <a:endParaRPr sz="2000">
              <a:latin typeface="Arial"/>
              <a:cs typeface="Arial"/>
            </a:endParaRPr>
          </a:p>
          <a:p>
            <a:pPr marL="756285" marR="1271905" lvl="1" indent="-286385">
              <a:lnSpc>
                <a:spcPct val="100000"/>
              </a:lnSpc>
              <a:spcBef>
                <a:spcPts val="47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not a language: collection of </a:t>
            </a:r>
            <a:r>
              <a:rPr sz="2000" spc="-5" dirty="0">
                <a:latin typeface="Arial"/>
                <a:cs typeface="Arial"/>
              </a:rPr>
              <a:t>subroutines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(Fortran),  functions/macros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explicit communication </a:t>
            </a:r>
            <a:r>
              <a:rPr sz="2000" spc="-10" dirty="0">
                <a:latin typeface="Arial"/>
                <a:cs typeface="Arial"/>
              </a:rPr>
              <a:t>between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–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Advantages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standardized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65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scalability generally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good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memory is local to a process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(debugging/performance)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–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Disadvantages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7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more complex than implicit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techniques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communication</a:t>
            </a:r>
            <a:r>
              <a:rPr sz="2000" spc="-5" dirty="0">
                <a:latin typeface="Arial"/>
                <a:cs typeface="Arial"/>
              </a:rPr>
              <a:t> overhead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795" y="762000"/>
            <a:ext cx="200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Contents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218691" y="1892300"/>
            <a:ext cx="7766684" cy="44704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What is Parallel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Computing?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Why use Parallel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Computing</a:t>
            </a:r>
            <a:r>
              <a:rPr sz="2400" b="1" dirty="0" smtClean="0">
                <a:solidFill>
                  <a:srgbClr val="333399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Parallel Computer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Memory Architectures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Parallel Computing </a:t>
            </a:r>
            <a:endParaRPr lang="en-CA" sz="2400" b="1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CA" sz="24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CA" sz="2400" b="1" spc="-5" dirty="0" smtClean="0">
                <a:solidFill>
                  <a:srgbClr val="333399"/>
                </a:solidFill>
                <a:latin typeface="Arial"/>
                <a:cs typeface="Arial"/>
              </a:rPr>
              <a:t>   </a:t>
            </a:r>
            <a:r>
              <a:rPr lang="en-CA" sz="2400" b="1" spc="-5" dirty="0">
                <a:solidFill>
                  <a:srgbClr val="333399"/>
                </a:solidFill>
                <a:latin typeface="Arial"/>
                <a:cs typeface="Arial"/>
              </a:rPr>
              <a:t>#</a:t>
            </a:r>
            <a:r>
              <a:rPr sz="2400" b="1" spc="-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problem</a:t>
            </a:r>
            <a:r>
              <a:rPr sz="24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faced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  <a:tab pos="355600" algn="l"/>
              </a:tabLst>
            </a:pPr>
            <a:r>
              <a:rPr lang="en-CA" sz="24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CA" sz="2400" b="1" dirty="0" smtClean="0">
                <a:solidFill>
                  <a:srgbClr val="333399"/>
                </a:solidFill>
                <a:latin typeface="Arial"/>
                <a:cs typeface="Arial"/>
              </a:rPr>
              <a:t>   </a:t>
            </a:r>
            <a:r>
              <a:rPr lang="en-CA" sz="2400" b="1" spc="-5" dirty="0" smtClean="0">
                <a:solidFill>
                  <a:srgbClr val="333399"/>
                </a:solidFill>
                <a:latin typeface="Arial"/>
                <a:cs typeface="Arial"/>
              </a:rPr>
              <a:t># hardware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  <a:tab pos="355600" algn="l"/>
              </a:tabLst>
            </a:pPr>
            <a:r>
              <a:rPr lang="en-CA" sz="24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CA" sz="2400" b="1" spc="-5" dirty="0" smtClean="0">
                <a:solidFill>
                  <a:srgbClr val="333399"/>
                </a:solidFill>
                <a:latin typeface="Arial"/>
                <a:cs typeface="Arial"/>
              </a:rPr>
              <a:t>   # </a:t>
            </a:r>
            <a:r>
              <a:rPr sz="2400" b="1" dirty="0" smtClean="0">
                <a:solidFill>
                  <a:srgbClr val="333399"/>
                </a:solidFill>
                <a:latin typeface="Arial"/>
                <a:cs typeface="Arial"/>
              </a:rPr>
              <a:t>software</a:t>
            </a:r>
            <a:r>
              <a:rPr lang="en-CA" sz="2400" b="1" dirty="0" smtClean="0">
                <a:solidFill>
                  <a:srgbClr val="333399"/>
                </a:solidFill>
                <a:latin typeface="Arial"/>
                <a:cs typeface="Arial"/>
              </a:rPr>
              <a:t> model</a:t>
            </a:r>
            <a:endParaRPr lang="en-CA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  <a:tab pos="355600" algn="l"/>
              </a:tabLst>
            </a:pPr>
            <a:r>
              <a:rPr lang="en-CA" sz="2400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FF4F4F"/>
                </a:solidFill>
                <a:latin typeface="Arial"/>
                <a:cs typeface="Arial"/>
              </a:rPr>
              <a:t>      - </a:t>
            </a:r>
            <a:r>
              <a:rPr sz="2400" dirty="0" smtClean="0">
                <a:solidFill>
                  <a:srgbClr val="FF4F4F"/>
                </a:solidFill>
                <a:latin typeface="Arial"/>
                <a:cs typeface="Arial"/>
              </a:rPr>
              <a:t>MPI</a:t>
            </a:r>
            <a:endParaRPr lang="en-CA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  <a:tab pos="355600" algn="l"/>
              </a:tabLst>
            </a:pPr>
            <a:r>
              <a:rPr lang="en-CA" sz="2400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FF4F4F"/>
                </a:solidFill>
                <a:latin typeface="Arial"/>
                <a:cs typeface="Arial"/>
              </a:rPr>
              <a:t>      - </a:t>
            </a:r>
            <a:r>
              <a:rPr sz="2400" dirty="0" err="1" smtClean="0">
                <a:solidFill>
                  <a:srgbClr val="FF4F4F"/>
                </a:solidFill>
                <a:latin typeface="Arial"/>
                <a:cs typeface="Arial"/>
              </a:rPr>
              <a:t>OpenMP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Demo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655" y="842264"/>
            <a:ext cx="4955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Message passing</a:t>
            </a:r>
            <a:r>
              <a:rPr sz="3600" b="0" spc="-10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Model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0655" y="1701811"/>
            <a:ext cx="7997190" cy="3013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803275" indent="-342900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The message passing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model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demonstrates the</a:t>
            </a:r>
            <a:r>
              <a:rPr sz="20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following  characteristics:</a:t>
            </a:r>
            <a:endParaRPr sz="2000">
              <a:latin typeface="Arial"/>
              <a:cs typeface="Arial"/>
            </a:endParaRPr>
          </a:p>
          <a:p>
            <a:pPr marL="495300" marR="5080" lvl="1" indent="-139700">
              <a:lnSpc>
                <a:spcPct val="100000"/>
              </a:lnSpc>
              <a:buChar char="-"/>
              <a:tabLst>
                <a:tab pos="511175" algn="l"/>
              </a:tabLst>
            </a:pPr>
            <a:r>
              <a:rPr sz="2000" dirty="0">
                <a:latin typeface="Arial"/>
                <a:cs typeface="Arial"/>
              </a:rPr>
              <a:t>A set of tasks that </a:t>
            </a:r>
            <a:r>
              <a:rPr sz="2000" spc="-15" dirty="0">
                <a:latin typeface="Arial"/>
                <a:cs typeface="Arial"/>
              </a:rPr>
              <a:t>use </a:t>
            </a:r>
            <a:r>
              <a:rPr sz="2000" dirty="0">
                <a:latin typeface="Arial"/>
                <a:cs typeface="Arial"/>
              </a:rPr>
              <a:t>their own local </a:t>
            </a:r>
            <a:r>
              <a:rPr sz="2000" spc="-10" dirty="0">
                <a:latin typeface="Arial"/>
                <a:cs typeface="Arial"/>
              </a:rPr>
              <a:t>memory </a:t>
            </a:r>
            <a:r>
              <a:rPr sz="2000" dirty="0">
                <a:latin typeface="Arial"/>
                <a:cs typeface="Arial"/>
              </a:rPr>
              <a:t>during </a:t>
            </a:r>
            <a:r>
              <a:rPr sz="2000" spc="-5" dirty="0">
                <a:latin typeface="Arial"/>
                <a:cs typeface="Arial"/>
              </a:rPr>
              <a:t>computation.  </a:t>
            </a:r>
            <a:r>
              <a:rPr sz="2000" dirty="0">
                <a:latin typeface="Arial"/>
                <a:cs typeface="Arial"/>
              </a:rPr>
              <a:t>multiple tasks can reside on the same physical machine as well  across an </a:t>
            </a:r>
            <a:r>
              <a:rPr sz="2000" spc="-5" dirty="0">
                <a:latin typeface="Arial"/>
                <a:cs typeface="Arial"/>
              </a:rPr>
              <a:t>arbitrary </a:t>
            </a:r>
            <a:r>
              <a:rPr sz="2000" dirty="0">
                <a:latin typeface="Arial"/>
                <a:cs typeface="Arial"/>
              </a:rPr>
              <a:t>number 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machines.</a:t>
            </a:r>
            <a:endParaRPr sz="2000">
              <a:latin typeface="Arial"/>
              <a:cs typeface="Arial"/>
            </a:endParaRPr>
          </a:p>
          <a:p>
            <a:pPr marL="565785" marR="437515" lvl="1" indent="-210820">
              <a:lnSpc>
                <a:spcPct val="100000"/>
              </a:lnSpc>
              <a:spcBef>
                <a:spcPts val="5"/>
              </a:spcBef>
              <a:buChar char="-"/>
              <a:tabLst>
                <a:tab pos="511175" algn="l"/>
              </a:tabLst>
            </a:pPr>
            <a:r>
              <a:rPr sz="2000" dirty="0">
                <a:latin typeface="Arial"/>
                <a:cs typeface="Arial"/>
              </a:rPr>
              <a:t>Tasks exchange data through </a:t>
            </a:r>
            <a:r>
              <a:rPr sz="2000" spc="-5" dirty="0">
                <a:latin typeface="Arial"/>
                <a:cs typeface="Arial"/>
              </a:rPr>
              <a:t>communications </a:t>
            </a:r>
            <a:r>
              <a:rPr sz="2000" dirty="0">
                <a:latin typeface="Arial"/>
                <a:cs typeface="Arial"/>
              </a:rPr>
              <a:t>by sending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receiving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messages.</a:t>
            </a:r>
            <a:endParaRPr sz="2000">
              <a:latin typeface="Arial"/>
              <a:cs typeface="Arial"/>
            </a:endParaRPr>
          </a:p>
          <a:p>
            <a:pPr marL="565785" marR="147320" lvl="1" indent="-210820">
              <a:lnSpc>
                <a:spcPct val="100000"/>
              </a:lnSpc>
              <a:buChar char="-"/>
              <a:tabLst>
                <a:tab pos="511175" algn="l"/>
              </a:tabLst>
            </a:pPr>
            <a:r>
              <a:rPr sz="2000" dirty="0">
                <a:latin typeface="Arial"/>
                <a:cs typeface="Arial"/>
              </a:rPr>
              <a:t>Data </a:t>
            </a:r>
            <a:r>
              <a:rPr sz="2000" spc="-5" dirty="0">
                <a:latin typeface="Arial"/>
                <a:cs typeface="Arial"/>
              </a:rPr>
              <a:t>transfer </a:t>
            </a:r>
            <a:r>
              <a:rPr sz="2000" dirty="0">
                <a:latin typeface="Arial"/>
                <a:cs typeface="Arial"/>
              </a:rPr>
              <a:t>usually requires cooperative </a:t>
            </a:r>
            <a:r>
              <a:rPr sz="2000" spc="-5" dirty="0">
                <a:latin typeface="Arial"/>
                <a:cs typeface="Arial"/>
              </a:rPr>
              <a:t>operations </a:t>
            </a:r>
            <a:r>
              <a:rPr sz="2000" dirty="0">
                <a:latin typeface="Arial"/>
                <a:cs typeface="Arial"/>
              </a:rPr>
              <a:t>to be  performed by each process. </a:t>
            </a:r>
            <a:r>
              <a:rPr sz="2000" spc="-20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example, a </a:t>
            </a:r>
            <a:r>
              <a:rPr sz="2000" spc="-10" dirty="0">
                <a:latin typeface="Arial"/>
                <a:cs typeface="Arial"/>
              </a:rPr>
              <a:t>send </a:t>
            </a:r>
            <a:r>
              <a:rPr sz="2000" dirty="0">
                <a:latin typeface="Arial"/>
                <a:cs typeface="Arial"/>
              </a:rPr>
              <a:t>operation </a:t>
            </a:r>
            <a:r>
              <a:rPr sz="2000" spc="-10" dirty="0">
                <a:latin typeface="Arial"/>
                <a:cs typeface="Arial"/>
              </a:rPr>
              <a:t>must  </a:t>
            </a:r>
            <a:r>
              <a:rPr sz="2000" dirty="0">
                <a:latin typeface="Arial"/>
                <a:cs typeface="Arial"/>
              </a:rPr>
              <a:t>have a </a:t>
            </a:r>
            <a:r>
              <a:rPr sz="2000" spc="-5" dirty="0">
                <a:latin typeface="Arial"/>
                <a:cs typeface="Arial"/>
              </a:rPr>
              <a:t>matching </a:t>
            </a:r>
            <a:r>
              <a:rPr sz="2000" dirty="0">
                <a:latin typeface="Arial"/>
                <a:cs typeface="Arial"/>
              </a:rPr>
              <a:t>receive operation.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5764" y="5011427"/>
            <a:ext cx="5889135" cy="2095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947" y="1044967"/>
            <a:ext cx="4606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MPI </a:t>
            </a:r>
            <a:r>
              <a:rPr b="0" spc="-5" dirty="0">
                <a:latin typeface="Arial"/>
                <a:cs typeface="Arial"/>
              </a:rPr>
              <a:t>Programming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1505" y="1617063"/>
            <a:ext cx="3967479" cy="48590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Basic </a:t>
            </a:r>
            <a:r>
              <a:rPr sz="2000" b="1" spc="-5" dirty="0">
                <a:latin typeface="Times New Roman"/>
                <a:cs typeface="Times New Roman"/>
              </a:rPr>
              <a:t>functionality,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10" dirty="0">
                <a:latin typeface="Times New Roman"/>
                <a:cs typeface="Times New Roman"/>
              </a:rPr>
              <a:t>ability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to:</a:t>
            </a:r>
            <a:endParaRPr sz="2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7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Start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Processes</a:t>
            </a:r>
            <a:endParaRPr sz="2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Send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Messages</a:t>
            </a:r>
            <a:endParaRPr sz="2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65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Receive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Messages</a:t>
            </a:r>
            <a:endParaRPr sz="2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Synchronize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Core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Functions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Char char="–"/>
              <a:tabLst>
                <a:tab pos="755650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MPI_Init()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45"/>
              </a:spcBef>
              <a:buChar char="–"/>
              <a:tabLst>
                <a:tab pos="755650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MPI_Finalize()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Char char="–"/>
              <a:tabLst>
                <a:tab pos="755650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MPI_Comm_rank()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755650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MPI_Comm_size()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45"/>
              </a:spcBef>
              <a:buChar char="–"/>
              <a:tabLst>
                <a:tab pos="755650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MPI_Send()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Char char="–"/>
              <a:tabLst>
                <a:tab pos="755650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MPI_Recv()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755650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MPI_BCAST()</a:t>
            </a:r>
            <a:endParaRPr sz="1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45"/>
              </a:spcBef>
              <a:buChar char="–"/>
              <a:tabLst>
                <a:tab pos="755650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MPI_REDUCE()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08" y="985531"/>
            <a:ext cx="19697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MPI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1507" y="1692785"/>
            <a:ext cx="4653280" cy="45554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Include MPI header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file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R="1463675" algn="ctr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include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“mpi.h”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65"/>
              </a:spcBef>
              <a:tabLst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–	C++</a:t>
            </a:r>
            <a:endParaRPr sz="2000">
              <a:latin typeface="Arial"/>
              <a:cs typeface="Arial"/>
            </a:endParaRPr>
          </a:p>
          <a:p>
            <a:pPr marL="1155065" lvl="2" indent="-227965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include “mpiCC.h” or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“mpi++.h”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7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Fortran</a:t>
            </a:r>
            <a:endParaRPr sz="2000">
              <a:latin typeface="Arial"/>
              <a:cs typeface="Arial"/>
            </a:endParaRPr>
          </a:p>
          <a:p>
            <a:pPr marL="1155065" lvl="2" indent="-227965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include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“mpif.h”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Compile with MPI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library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95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mpicc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7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mpicxx 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mpiCC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mpif77 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mpif90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27" y="1057159"/>
            <a:ext cx="5740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Example in C: MPI </a:t>
            </a:r>
            <a:r>
              <a:rPr b="0" i="1" dirty="0">
                <a:latin typeface="Arial"/>
                <a:cs typeface="Arial"/>
              </a:rPr>
              <a:t>Hello,</a:t>
            </a:r>
            <a:r>
              <a:rPr b="0" i="1" spc="-11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world!</a:t>
            </a:r>
          </a:p>
        </p:txBody>
      </p:sp>
      <p:sp>
        <p:nvSpPr>
          <p:cNvPr id="3" name="object 3"/>
          <p:cNvSpPr/>
          <p:nvPr/>
        </p:nvSpPr>
        <p:spPr>
          <a:xfrm>
            <a:off x="912875" y="1988820"/>
            <a:ext cx="8305800" cy="4419600"/>
          </a:xfrm>
          <a:custGeom>
            <a:avLst/>
            <a:gdLst/>
            <a:ahLst/>
            <a:cxnLst/>
            <a:rect l="l" t="t" r="r" b="b"/>
            <a:pathLst>
              <a:path w="8305800" h="4419600">
                <a:moveTo>
                  <a:pt x="8305800" y="0"/>
                </a:moveTo>
                <a:lnTo>
                  <a:pt x="0" y="0"/>
                </a:lnTo>
                <a:lnTo>
                  <a:pt x="0" y="4419600"/>
                </a:lnTo>
                <a:lnTo>
                  <a:pt x="7267956" y="4419600"/>
                </a:lnTo>
                <a:lnTo>
                  <a:pt x="8305800" y="3867911"/>
                </a:lnTo>
                <a:lnTo>
                  <a:pt x="8305800" y="0"/>
                </a:lnTo>
                <a:close/>
              </a:path>
            </a:pathLst>
          </a:custGeom>
          <a:solidFill>
            <a:srgbClr val="BAD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0831" y="5856732"/>
            <a:ext cx="1038225" cy="551815"/>
          </a:xfrm>
          <a:custGeom>
            <a:avLst/>
            <a:gdLst/>
            <a:ahLst/>
            <a:cxnLst/>
            <a:rect l="l" t="t" r="r" b="b"/>
            <a:pathLst>
              <a:path w="1038225" h="551814">
                <a:moveTo>
                  <a:pt x="268224" y="18288"/>
                </a:moveTo>
                <a:lnTo>
                  <a:pt x="0" y="551688"/>
                </a:lnTo>
                <a:lnTo>
                  <a:pt x="887327" y="80010"/>
                </a:lnTo>
                <a:lnTo>
                  <a:pt x="546163" y="80010"/>
                </a:lnTo>
                <a:lnTo>
                  <a:pt x="498771" y="79764"/>
                </a:lnTo>
                <a:lnTo>
                  <a:pt x="454809" y="77331"/>
                </a:lnTo>
                <a:lnTo>
                  <a:pt x="414371" y="72736"/>
                </a:lnTo>
                <a:lnTo>
                  <a:pt x="344428" y="57172"/>
                </a:lnTo>
                <a:lnTo>
                  <a:pt x="289675" y="33285"/>
                </a:lnTo>
                <a:lnTo>
                  <a:pt x="268224" y="18288"/>
                </a:lnTo>
                <a:close/>
              </a:path>
              <a:path w="1038225" h="551814">
                <a:moveTo>
                  <a:pt x="1037844" y="0"/>
                </a:moveTo>
                <a:lnTo>
                  <a:pt x="966296" y="18221"/>
                </a:lnTo>
                <a:lnTo>
                  <a:pt x="897448" y="34039"/>
                </a:lnTo>
                <a:lnTo>
                  <a:pt x="831390" y="47483"/>
                </a:lnTo>
                <a:lnTo>
                  <a:pt x="768215" y="58578"/>
                </a:lnTo>
                <a:lnTo>
                  <a:pt x="708012" y="67352"/>
                </a:lnTo>
                <a:lnTo>
                  <a:pt x="650875" y="73830"/>
                </a:lnTo>
                <a:lnTo>
                  <a:pt x="596895" y="78041"/>
                </a:lnTo>
                <a:lnTo>
                  <a:pt x="546163" y="80010"/>
                </a:lnTo>
                <a:lnTo>
                  <a:pt x="887327" y="80010"/>
                </a:lnTo>
                <a:lnTo>
                  <a:pt x="1037844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2208" y="1978151"/>
            <a:ext cx="8326120" cy="4439920"/>
          </a:xfrm>
          <a:custGeom>
            <a:avLst/>
            <a:gdLst/>
            <a:ahLst/>
            <a:cxnLst/>
            <a:rect l="l" t="t" r="r" b="b"/>
            <a:pathLst>
              <a:path w="8326120" h="4439920">
                <a:moveTo>
                  <a:pt x="8316468" y="0"/>
                </a:moveTo>
                <a:lnTo>
                  <a:pt x="10667" y="0"/>
                </a:lnTo>
                <a:lnTo>
                  <a:pt x="6095" y="1524"/>
                </a:lnTo>
                <a:lnTo>
                  <a:pt x="3047" y="3048"/>
                </a:lnTo>
                <a:lnTo>
                  <a:pt x="1523" y="6096"/>
                </a:lnTo>
                <a:lnTo>
                  <a:pt x="0" y="10668"/>
                </a:lnTo>
                <a:lnTo>
                  <a:pt x="0" y="4430268"/>
                </a:lnTo>
                <a:lnTo>
                  <a:pt x="3047" y="4436364"/>
                </a:lnTo>
                <a:lnTo>
                  <a:pt x="6095" y="4437888"/>
                </a:lnTo>
                <a:lnTo>
                  <a:pt x="10667" y="4439412"/>
                </a:lnTo>
                <a:lnTo>
                  <a:pt x="7278624" y="4439412"/>
                </a:lnTo>
                <a:lnTo>
                  <a:pt x="7281672" y="4437888"/>
                </a:lnTo>
                <a:lnTo>
                  <a:pt x="7283196" y="4437888"/>
                </a:lnTo>
                <a:lnTo>
                  <a:pt x="7297530" y="4430268"/>
                </a:lnTo>
                <a:lnTo>
                  <a:pt x="10667" y="4430268"/>
                </a:lnTo>
                <a:lnTo>
                  <a:pt x="10667" y="4419600"/>
                </a:lnTo>
                <a:lnTo>
                  <a:pt x="19811" y="4419600"/>
                </a:lnTo>
                <a:lnTo>
                  <a:pt x="19811" y="19812"/>
                </a:lnTo>
                <a:lnTo>
                  <a:pt x="10667" y="19812"/>
                </a:lnTo>
                <a:lnTo>
                  <a:pt x="10667" y="10668"/>
                </a:lnTo>
                <a:lnTo>
                  <a:pt x="8325612" y="10668"/>
                </a:lnTo>
                <a:lnTo>
                  <a:pt x="8324088" y="6096"/>
                </a:lnTo>
                <a:lnTo>
                  <a:pt x="8322564" y="3048"/>
                </a:lnTo>
                <a:lnTo>
                  <a:pt x="8316468" y="0"/>
                </a:lnTo>
                <a:close/>
              </a:path>
              <a:path w="8326120" h="4439920">
                <a:moveTo>
                  <a:pt x="10668" y="4419600"/>
                </a:moveTo>
                <a:lnTo>
                  <a:pt x="10667" y="4430268"/>
                </a:lnTo>
                <a:lnTo>
                  <a:pt x="19811" y="4430268"/>
                </a:lnTo>
                <a:lnTo>
                  <a:pt x="18287" y="4425696"/>
                </a:lnTo>
                <a:lnTo>
                  <a:pt x="16763" y="4422648"/>
                </a:lnTo>
                <a:lnTo>
                  <a:pt x="10668" y="4419600"/>
                </a:lnTo>
                <a:close/>
              </a:path>
              <a:path w="8326120" h="4439920">
                <a:moveTo>
                  <a:pt x="19811" y="4419600"/>
                </a:moveTo>
                <a:lnTo>
                  <a:pt x="10668" y="4419600"/>
                </a:lnTo>
                <a:lnTo>
                  <a:pt x="16763" y="4422648"/>
                </a:lnTo>
                <a:lnTo>
                  <a:pt x="18287" y="4425696"/>
                </a:lnTo>
                <a:lnTo>
                  <a:pt x="19811" y="4430268"/>
                </a:lnTo>
                <a:lnTo>
                  <a:pt x="19811" y="4419600"/>
                </a:lnTo>
                <a:close/>
              </a:path>
              <a:path w="8326120" h="4439920">
                <a:moveTo>
                  <a:pt x="7276918" y="4419600"/>
                </a:moveTo>
                <a:lnTo>
                  <a:pt x="19811" y="4419600"/>
                </a:lnTo>
                <a:lnTo>
                  <a:pt x="19811" y="4430268"/>
                </a:lnTo>
                <a:lnTo>
                  <a:pt x="7278624" y="4430268"/>
                </a:lnTo>
                <a:lnTo>
                  <a:pt x="7274052" y="4421124"/>
                </a:lnTo>
                <a:lnTo>
                  <a:pt x="7276918" y="4419600"/>
                </a:lnTo>
                <a:close/>
              </a:path>
              <a:path w="8326120" h="4439920">
                <a:moveTo>
                  <a:pt x="7278624" y="4419600"/>
                </a:moveTo>
                <a:lnTo>
                  <a:pt x="7274052" y="4421124"/>
                </a:lnTo>
                <a:lnTo>
                  <a:pt x="7278624" y="4430268"/>
                </a:lnTo>
                <a:lnTo>
                  <a:pt x="7278624" y="4419600"/>
                </a:lnTo>
                <a:close/>
              </a:path>
              <a:path w="8326120" h="4439920">
                <a:moveTo>
                  <a:pt x="7317599" y="4419600"/>
                </a:moveTo>
                <a:lnTo>
                  <a:pt x="7278624" y="4419600"/>
                </a:lnTo>
                <a:lnTo>
                  <a:pt x="7278624" y="4430268"/>
                </a:lnTo>
                <a:lnTo>
                  <a:pt x="7297530" y="4430268"/>
                </a:lnTo>
                <a:lnTo>
                  <a:pt x="7317599" y="4419600"/>
                </a:lnTo>
                <a:close/>
              </a:path>
              <a:path w="8326120" h="4439920">
                <a:moveTo>
                  <a:pt x="8305800" y="3872676"/>
                </a:moveTo>
                <a:lnTo>
                  <a:pt x="7274052" y="4421124"/>
                </a:lnTo>
                <a:lnTo>
                  <a:pt x="7278624" y="4419600"/>
                </a:lnTo>
                <a:lnTo>
                  <a:pt x="7317599" y="4419600"/>
                </a:lnTo>
                <a:lnTo>
                  <a:pt x="8321040" y="3886200"/>
                </a:lnTo>
                <a:lnTo>
                  <a:pt x="8322564" y="3884676"/>
                </a:lnTo>
                <a:lnTo>
                  <a:pt x="8325612" y="3878579"/>
                </a:lnTo>
                <a:lnTo>
                  <a:pt x="8305800" y="3878579"/>
                </a:lnTo>
                <a:lnTo>
                  <a:pt x="8305800" y="3872676"/>
                </a:lnTo>
                <a:close/>
              </a:path>
              <a:path w="8326120" h="4439920">
                <a:moveTo>
                  <a:pt x="8308782" y="3871091"/>
                </a:moveTo>
                <a:lnTo>
                  <a:pt x="8305800" y="3872676"/>
                </a:lnTo>
                <a:lnTo>
                  <a:pt x="8305800" y="3878579"/>
                </a:lnTo>
                <a:lnTo>
                  <a:pt x="8307324" y="3874008"/>
                </a:lnTo>
                <a:lnTo>
                  <a:pt x="8308782" y="3871091"/>
                </a:lnTo>
                <a:close/>
              </a:path>
              <a:path w="8326120" h="4439920">
                <a:moveTo>
                  <a:pt x="8311896" y="3869436"/>
                </a:moveTo>
                <a:lnTo>
                  <a:pt x="8308782" y="3871091"/>
                </a:lnTo>
                <a:lnTo>
                  <a:pt x="8307324" y="3874008"/>
                </a:lnTo>
                <a:lnTo>
                  <a:pt x="8305800" y="3878579"/>
                </a:lnTo>
                <a:lnTo>
                  <a:pt x="8316468" y="3878579"/>
                </a:lnTo>
                <a:lnTo>
                  <a:pt x="8311896" y="3869436"/>
                </a:lnTo>
                <a:close/>
              </a:path>
              <a:path w="8326120" h="4439920">
                <a:moveTo>
                  <a:pt x="8325612" y="3869436"/>
                </a:moveTo>
                <a:lnTo>
                  <a:pt x="8311896" y="3869436"/>
                </a:lnTo>
                <a:lnTo>
                  <a:pt x="8316468" y="3878579"/>
                </a:lnTo>
                <a:lnTo>
                  <a:pt x="8325612" y="3878579"/>
                </a:lnTo>
                <a:lnTo>
                  <a:pt x="8325612" y="3869436"/>
                </a:lnTo>
                <a:close/>
              </a:path>
              <a:path w="8326120" h="4439920">
                <a:moveTo>
                  <a:pt x="8305800" y="10668"/>
                </a:moveTo>
                <a:lnTo>
                  <a:pt x="8305800" y="3872676"/>
                </a:lnTo>
                <a:lnTo>
                  <a:pt x="8308782" y="3871091"/>
                </a:lnTo>
                <a:lnTo>
                  <a:pt x="8308848" y="3870960"/>
                </a:lnTo>
                <a:lnTo>
                  <a:pt x="8311896" y="3869436"/>
                </a:lnTo>
                <a:lnTo>
                  <a:pt x="8325612" y="3869436"/>
                </a:lnTo>
                <a:lnTo>
                  <a:pt x="8325612" y="19812"/>
                </a:lnTo>
                <a:lnTo>
                  <a:pt x="8316468" y="19812"/>
                </a:lnTo>
                <a:lnTo>
                  <a:pt x="8311896" y="18287"/>
                </a:lnTo>
                <a:lnTo>
                  <a:pt x="8308848" y="16763"/>
                </a:lnTo>
                <a:lnTo>
                  <a:pt x="8305800" y="10668"/>
                </a:lnTo>
                <a:close/>
              </a:path>
              <a:path w="8326120" h="4439920">
                <a:moveTo>
                  <a:pt x="8311896" y="3869436"/>
                </a:moveTo>
                <a:lnTo>
                  <a:pt x="8308848" y="3870960"/>
                </a:lnTo>
                <a:lnTo>
                  <a:pt x="8308782" y="3871091"/>
                </a:lnTo>
                <a:lnTo>
                  <a:pt x="8311896" y="3869436"/>
                </a:lnTo>
                <a:close/>
              </a:path>
              <a:path w="8326120" h="4439920">
                <a:moveTo>
                  <a:pt x="19811" y="10668"/>
                </a:moveTo>
                <a:lnTo>
                  <a:pt x="10667" y="10668"/>
                </a:lnTo>
                <a:lnTo>
                  <a:pt x="10667" y="19812"/>
                </a:lnTo>
                <a:lnTo>
                  <a:pt x="16763" y="16763"/>
                </a:lnTo>
                <a:lnTo>
                  <a:pt x="19811" y="10668"/>
                </a:lnTo>
                <a:close/>
              </a:path>
              <a:path w="8326120" h="4439920">
                <a:moveTo>
                  <a:pt x="19811" y="10668"/>
                </a:moveTo>
                <a:lnTo>
                  <a:pt x="16763" y="16763"/>
                </a:lnTo>
                <a:lnTo>
                  <a:pt x="10667" y="19812"/>
                </a:lnTo>
                <a:lnTo>
                  <a:pt x="19811" y="19812"/>
                </a:lnTo>
                <a:lnTo>
                  <a:pt x="19811" y="10668"/>
                </a:lnTo>
                <a:close/>
              </a:path>
              <a:path w="8326120" h="4439920">
                <a:moveTo>
                  <a:pt x="8305800" y="10668"/>
                </a:moveTo>
                <a:lnTo>
                  <a:pt x="19811" y="10668"/>
                </a:lnTo>
                <a:lnTo>
                  <a:pt x="19811" y="19812"/>
                </a:lnTo>
                <a:lnTo>
                  <a:pt x="8305800" y="19812"/>
                </a:lnTo>
                <a:lnTo>
                  <a:pt x="8305800" y="10668"/>
                </a:lnTo>
                <a:close/>
              </a:path>
              <a:path w="8326120" h="4439920">
                <a:moveTo>
                  <a:pt x="8316468" y="10668"/>
                </a:moveTo>
                <a:lnTo>
                  <a:pt x="8305800" y="10668"/>
                </a:lnTo>
                <a:lnTo>
                  <a:pt x="8308848" y="16763"/>
                </a:lnTo>
                <a:lnTo>
                  <a:pt x="8311896" y="18287"/>
                </a:lnTo>
                <a:lnTo>
                  <a:pt x="8316468" y="19812"/>
                </a:lnTo>
                <a:lnTo>
                  <a:pt x="8316468" y="10668"/>
                </a:lnTo>
                <a:close/>
              </a:path>
              <a:path w="8326120" h="4439920">
                <a:moveTo>
                  <a:pt x="8325612" y="10668"/>
                </a:moveTo>
                <a:lnTo>
                  <a:pt x="8316468" y="10668"/>
                </a:lnTo>
                <a:lnTo>
                  <a:pt x="8316468" y="19812"/>
                </a:lnTo>
                <a:lnTo>
                  <a:pt x="8325612" y="19812"/>
                </a:lnTo>
                <a:lnTo>
                  <a:pt x="8325612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1688" y="5847588"/>
            <a:ext cx="1049020" cy="565785"/>
          </a:xfrm>
          <a:custGeom>
            <a:avLst/>
            <a:gdLst/>
            <a:ahLst/>
            <a:cxnLst/>
            <a:rect l="l" t="t" r="r" b="b"/>
            <a:pathLst>
              <a:path w="1049020" h="565785">
                <a:moveTo>
                  <a:pt x="277367" y="16763"/>
                </a:moveTo>
                <a:lnTo>
                  <a:pt x="272795" y="18287"/>
                </a:lnTo>
                <a:lnTo>
                  <a:pt x="269747" y="19812"/>
                </a:lnTo>
                <a:lnTo>
                  <a:pt x="0" y="556260"/>
                </a:lnTo>
                <a:lnTo>
                  <a:pt x="16763" y="565404"/>
                </a:lnTo>
                <a:lnTo>
                  <a:pt x="280309" y="41308"/>
                </a:lnTo>
                <a:lnTo>
                  <a:pt x="271271" y="35051"/>
                </a:lnTo>
                <a:lnTo>
                  <a:pt x="277367" y="27431"/>
                </a:lnTo>
                <a:lnTo>
                  <a:pt x="294131" y="27431"/>
                </a:lnTo>
                <a:lnTo>
                  <a:pt x="283463" y="19812"/>
                </a:lnTo>
                <a:lnTo>
                  <a:pt x="277367" y="16763"/>
                </a:lnTo>
                <a:close/>
              </a:path>
              <a:path w="1049020" h="565785">
                <a:moveTo>
                  <a:pt x="294131" y="27431"/>
                </a:moveTo>
                <a:lnTo>
                  <a:pt x="277367" y="27431"/>
                </a:lnTo>
                <a:lnTo>
                  <a:pt x="284987" y="32004"/>
                </a:lnTo>
                <a:lnTo>
                  <a:pt x="280309" y="41308"/>
                </a:lnTo>
                <a:lnTo>
                  <a:pt x="291083" y="48768"/>
                </a:lnTo>
                <a:lnTo>
                  <a:pt x="294131" y="50292"/>
                </a:lnTo>
                <a:lnTo>
                  <a:pt x="320039" y="64007"/>
                </a:lnTo>
                <a:lnTo>
                  <a:pt x="348995" y="74675"/>
                </a:lnTo>
                <a:lnTo>
                  <a:pt x="382523" y="83819"/>
                </a:lnTo>
                <a:lnTo>
                  <a:pt x="385571" y="83819"/>
                </a:lnTo>
                <a:lnTo>
                  <a:pt x="422147" y="91439"/>
                </a:lnTo>
                <a:lnTo>
                  <a:pt x="463295" y="96012"/>
                </a:lnTo>
                <a:lnTo>
                  <a:pt x="554735" y="99060"/>
                </a:lnTo>
                <a:lnTo>
                  <a:pt x="605027" y="96012"/>
                </a:lnTo>
                <a:lnTo>
                  <a:pt x="659891" y="91439"/>
                </a:lnTo>
                <a:lnTo>
                  <a:pt x="716279" y="85343"/>
                </a:lnTo>
                <a:lnTo>
                  <a:pt x="756919" y="79248"/>
                </a:lnTo>
                <a:lnTo>
                  <a:pt x="554735" y="79248"/>
                </a:lnTo>
                <a:lnTo>
                  <a:pt x="463295" y="76200"/>
                </a:lnTo>
                <a:lnTo>
                  <a:pt x="449579" y="74675"/>
                </a:lnTo>
                <a:lnTo>
                  <a:pt x="385571" y="74675"/>
                </a:lnTo>
                <a:lnTo>
                  <a:pt x="385571" y="64285"/>
                </a:lnTo>
                <a:lnTo>
                  <a:pt x="356615" y="56387"/>
                </a:lnTo>
                <a:lnTo>
                  <a:pt x="327659" y="45719"/>
                </a:lnTo>
                <a:lnTo>
                  <a:pt x="319024" y="41148"/>
                </a:lnTo>
                <a:lnTo>
                  <a:pt x="298703" y="41148"/>
                </a:lnTo>
                <a:lnTo>
                  <a:pt x="301517" y="32707"/>
                </a:lnTo>
                <a:lnTo>
                  <a:pt x="294131" y="27431"/>
                </a:lnTo>
                <a:close/>
              </a:path>
              <a:path w="1049020" h="565785">
                <a:moveTo>
                  <a:pt x="839723" y="45719"/>
                </a:moveTo>
                <a:lnTo>
                  <a:pt x="777239" y="56387"/>
                </a:lnTo>
                <a:lnTo>
                  <a:pt x="716279" y="65531"/>
                </a:lnTo>
                <a:lnTo>
                  <a:pt x="659891" y="71628"/>
                </a:lnTo>
                <a:lnTo>
                  <a:pt x="605027" y="76200"/>
                </a:lnTo>
                <a:lnTo>
                  <a:pt x="554735" y="79248"/>
                </a:lnTo>
                <a:lnTo>
                  <a:pt x="756919" y="79248"/>
                </a:lnTo>
                <a:lnTo>
                  <a:pt x="777239" y="76200"/>
                </a:lnTo>
                <a:lnTo>
                  <a:pt x="839723" y="65531"/>
                </a:lnTo>
                <a:lnTo>
                  <a:pt x="844295" y="65531"/>
                </a:lnTo>
                <a:lnTo>
                  <a:pt x="887983" y="56387"/>
                </a:lnTo>
                <a:lnTo>
                  <a:pt x="839723" y="56387"/>
                </a:lnTo>
                <a:lnTo>
                  <a:pt x="836676" y="47243"/>
                </a:lnTo>
                <a:lnTo>
                  <a:pt x="839723" y="45719"/>
                </a:lnTo>
                <a:close/>
              </a:path>
              <a:path w="1049020" h="565785">
                <a:moveTo>
                  <a:pt x="385571" y="64285"/>
                </a:moveTo>
                <a:lnTo>
                  <a:pt x="385571" y="74675"/>
                </a:lnTo>
                <a:lnTo>
                  <a:pt x="390143" y="65531"/>
                </a:lnTo>
                <a:lnTo>
                  <a:pt x="385571" y="64285"/>
                </a:lnTo>
                <a:close/>
              </a:path>
              <a:path w="1049020" h="565785">
                <a:moveTo>
                  <a:pt x="385571" y="64007"/>
                </a:moveTo>
                <a:lnTo>
                  <a:pt x="390143" y="65531"/>
                </a:lnTo>
                <a:lnTo>
                  <a:pt x="385571" y="74675"/>
                </a:lnTo>
                <a:lnTo>
                  <a:pt x="449579" y="74675"/>
                </a:lnTo>
                <a:lnTo>
                  <a:pt x="422147" y="71628"/>
                </a:lnTo>
                <a:lnTo>
                  <a:pt x="385571" y="64007"/>
                </a:lnTo>
                <a:close/>
              </a:path>
              <a:path w="1049020" h="565785">
                <a:moveTo>
                  <a:pt x="385571" y="64007"/>
                </a:moveTo>
                <a:lnTo>
                  <a:pt x="385571" y="64285"/>
                </a:lnTo>
                <a:lnTo>
                  <a:pt x="390143" y="65531"/>
                </a:lnTo>
                <a:lnTo>
                  <a:pt x="385571" y="64007"/>
                </a:lnTo>
                <a:close/>
              </a:path>
              <a:path w="1049020" h="565785">
                <a:moveTo>
                  <a:pt x="839723" y="46606"/>
                </a:moveTo>
                <a:lnTo>
                  <a:pt x="836676" y="47243"/>
                </a:lnTo>
                <a:lnTo>
                  <a:pt x="839723" y="56387"/>
                </a:lnTo>
                <a:lnTo>
                  <a:pt x="839723" y="46606"/>
                </a:lnTo>
                <a:close/>
              </a:path>
              <a:path w="1049020" h="565785">
                <a:moveTo>
                  <a:pt x="1043939" y="0"/>
                </a:moveTo>
                <a:lnTo>
                  <a:pt x="970787" y="16763"/>
                </a:lnTo>
                <a:lnTo>
                  <a:pt x="902207" y="33528"/>
                </a:lnTo>
                <a:lnTo>
                  <a:pt x="839723" y="46606"/>
                </a:lnTo>
                <a:lnTo>
                  <a:pt x="839723" y="56387"/>
                </a:lnTo>
                <a:lnTo>
                  <a:pt x="887983" y="56387"/>
                </a:lnTo>
                <a:lnTo>
                  <a:pt x="909827" y="51816"/>
                </a:lnTo>
                <a:lnTo>
                  <a:pt x="1048511" y="18287"/>
                </a:lnTo>
                <a:lnTo>
                  <a:pt x="1043939" y="0"/>
                </a:lnTo>
                <a:close/>
              </a:path>
              <a:path w="1049020" h="565785">
                <a:moveTo>
                  <a:pt x="839723" y="45719"/>
                </a:moveTo>
                <a:lnTo>
                  <a:pt x="836676" y="47243"/>
                </a:lnTo>
                <a:lnTo>
                  <a:pt x="839723" y="46606"/>
                </a:lnTo>
                <a:lnTo>
                  <a:pt x="839723" y="45719"/>
                </a:lnTo>
                <a:close/>
              </a:path>
              <a:path w="1049020" h="565785">
                <a:moveTo>
                  <a:pt x="277367" y="27431"/>
                </a:moveTo>
                <a:lnTo>
                  <a:pt x="271271" y="35051"/>
                </a:lnTo>
                <a:lnTo>
                  <a:pt x="280309" y="41308"/>
                </a:lnTo>
                <a:lnTo>
                  <a:pt x="282688" y="36575"/>
                </a:lnTo>
                <a:lnTo>
                  <a:pt x="277367" y="36575"/>
                </a:lnTo>
                <a:lnTo>
                  <a:pt x="272795" y="35051"/>
                </a:lnTo>
                <a:lnTo>
                  <a:pt x="280415" y="35051"/>
                </a:lnTo>
                <a:lnTo>
                  <a:pt x="283463" y="33528"/>
                </a:lnTo>
                <a:lnTo>
                  <a:pt x="284987" y="32004"/>
                </a:lnTo>
                <a:lnTo>
                  <a:pt x="277367" y="27431"/>
                </a:lnTo>
                <a:close/>
              </a:path>
              <a:path w="1049020" h="565785">
                <a:moveTo>
                  <a:pt x="301517" y="32707"/>
                </a:moveTo>
                <a:lnTo>
                  <a:pt x="298703" y="41148"/>
                </a:lnTo>
                <a:lnTo>
                  <a:pt x="304800" y="35051"/>
                </a:lnTo>
                <a:lnTo>
                  <a:pt x="301517" y="32707"/>
                </a:lnTo>
                <a:close/>
              </a:path>
              <a:path w="1049020" h="565785">
                <a:moveTo>
                  <a:pt x="301751" y="32004"/>
                </a:moveTo>
                <a:lnTo>
                  <a:pt x="304800" y="35051"/>
                </a:lnTo>
                <a:lnTo>
                  <a:pt x="298703" y="41148"/>
                </a:lnTo>
                <a:lnTo>
                  <a:pt x="319024" y="41148"/>
                </a:lnTo>
                <a:lnTo>
                  <a:pt x="301751" y="32004"/>
                </a:lnTo>
                <a:close/>
              </a:path>
              <a:path w="1049020" h="565785">
                <a:moveTo>
                  <a:pt x="280415" y="35051"/>
                </a:moveTo>
                <a:lnTo>
                  <a:pt x="272795" y="35051"/>
                </a:lnTo>
                <a:lnTo>
                  <a:pt x="277367" y="36575"/>
                </a:lnTo>
                <a:lnTo>
                  <a:pt x="280415" y="35051"/>
                </a:lnTo>
                <a:close/>
              </a:path>
              <a:path w="1049020" h="565785">
                <a:moveTo>
                  <a:pt x="284987" y="32004"/>
                </a:moveTo>
                <a:lnTo>
                  <a:pt x="283463" y="33528"/>
                </a:lnTo>
                <a:lnTo>
                  <a:pt x="277367" y="36575"/>
                </a:lnTo>
                <a:lnTo>
                  <a:pt x="282688" y="36575"/>
                </a:lnTo>
                <a:lnTo>
                  <a:pt x="284987" y="32004"/>
                </a:lnTo>
                <a:close/>
              </a:path>
              <a:path w="1049020" h="565785">
                <a:moveTo>
                  <a:pt x="301751" y="32004"/>
                </a:moveTo>
                <a:lnTo>
                  <a:pt x="301517" y="32707"/>
                </a:lnTo>
                <a:lnTo>
                  <a:pt x="304800" y="35051"/>
                </a:lnTo>
                <a:lnTo>
                  <a:pt x="301751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7816" y="2094980"/>
            <a:ext cx="7358380" cy="42338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3913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#include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&lt;stdio.h&gt; 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#include</a:t>
            </a:r>
            <a:r>
              <a:rPr sz="16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“mpi.h”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int </a:t>
            </a:r>
            <a:r>
              <a:rPr sz="1600" b="1" dirty="0">
                <a:latin typeface="Times New Roman"/>
                <a:cs typeface="Times New Roman"/>
              </a:rPr>
              <a:t>main(int </a:t>
            </a:r>
            <a:r>
              <a:rPr sz="1600" b="1" spc="-5" dirty="0">
                <a:latin typeface="Times New Roman"/>
                <a:cs typeface="Times New Roman"/>
              </a:rPr>
              <a:t>argc, char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*argv[])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latin typeface="Times New Roman"/>
                <a:cs typeface="Times New Roman"/>
              </a:rPr>
              <a:t>{</a:t>
            </a:r>
            <a:endParaRPr sz="1600" dirty="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int rank,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size;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13360" marR="5080">
              <a:lnSpc>
                <a:spcPct val="100299"/>
              </a:lnSpc>
              <a:tabLst>
                <a:tab pos="2807970" algn="l"/>
                <a:tab pos="4841875" algn="l"/>
              </a:tabLst>
            </a:pP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MPI_Init(&amp;argc, &amp;argv);	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/* 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starts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MPI */  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MPI_Comm_rank(MPI_COMM_WORLD, &amp;rank);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/* get 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current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process id */  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MPI_Comm_size(MPI_COMM_WORLD,</a:t>
            </a:r>
            <a:r>
              <a:rPr sz="16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&amp;size);	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/* get 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number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of processes</a:t>
            </a:r>
            <a:r>
              <a:rPr sz="16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*/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printf(“Hello, world! </a:t>
            </a:r>
            <a:r>
              <a:rPr lang="en-CA" sz="1600" b="1" dirty="0" smtClean="0">
                <a:latin typeface="Times New Roman"/>
                <a:cs typeface="Times New Roman"/>
              </a:rPr>
              <a:t>I’m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process %d </a:t>
            </a:r>
            <a:r>
              <a:rPr lang="en-CA" sz="1600" b="1" spc="-5" dirty="0" smtClean="0">
                <a:latin typeface="Times New Roman"/>
                <a:cs typeface="Times New Roman"/>
              </a:rPr>
              <a:t>out </a:t>
            </a:r>
            <a:r>
              <a:rPr sz="1600" b="1" spc="-5" dirty="0" smtClean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%</a:t>
            </a:r>
            <a:r>
              <a:rPr sz="1600" b="1" spc="-5" dirty="0" smtClean="0">
                <a:latin typeface="Times New Roman"/>
                <a:cs typeface="Times New Roman"/>
              </a:rPr>
              <a:t>d\n</a:t>
            </a:r>
            <a:r>
              <a:rPr lang="en-CA" sz="1600" b="1" spc="-5" dirty="0" smtClean="0">
                <a:latin typeface="Times New Roman"/>
                <a:cs typeface="Times New Roman"/>
              </a:rPr>
              <a:t> processes</a:t>
            </a:r>
            <a:r>
              <a:rPr sz="1600" b="1" spc="-5" dirty="0" smtClean="0">
                <a:latin typeface="Times New Roman"/>
                <a:cs typeface="Times New Roman"/>
              </a:rPr>
              <a:t>”, </a:t>
            </a:r>
            <a:r>
              <a:rPr sz="1600" b="1" spc="-5" dirty="0">
                <a:latin typeface="Times New Roman"/>
                <a:cs typeface="Times New Roman"/>
              </a:rPr>
              <a:t>rank,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size);</a:t>
            </a:r>
            <a:endParaRPr sz="1600" dirty="0">
              <a:latin typeface="Times New Roman"/>
              <a:cs typeface="Times New Roman"/>
            </a:endParaRPr>
          </a:p>
          <a:p>
            <a:pPr marL="215265" marR="4042410" indent="-1905">
              <a:lnSpc>
                <a:spcPts val="3850"/>
              </a:lnSpc>
              <a:spcBef>
                <a:spcPts val="440"/>
              </a:spcBef>
              <a:tabLst>
                <a:tab pos="2012950" algn="l"/>
              </a:tabLst>
            </a:pP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MPI_Finalize();	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/* end of</a:t>
            </a:r>
            <a:r>
              <a:rPr sz="1600" b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mpi*/  </a:t>
            </a:r>
            <a:r>
              <a:rPr sz="1600" b="1" spc="-5" dirty="0">
                <a:latin typeface="Times New Roman"/>
                <a:cs typeface="Times New Roman"/>
              </a:rPr>
              <a:t>return(0);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485"/>
              </a:lnSpc>
            </a:pPr>
            <a:r>
              <a:rPr sz="1600" b="1" spc="-5" dirty="0">
                <a:latin typeface="Times New Roman"/>
                <a:cs typeface="Times New Roman"/>
              </a:rPr>
              <a:t>}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27" y="1092211"/>
            <a:ext cx="6216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Example in C++: MPI </a:t>
            </a:r>
            <a:r>
              <a:rPr b="0" i="1" dirty="0">
                <a:latin typeface="Arial"/>
                <a:cs typeface="Arial"/>
              </a:rPr>
              <a:t>Hello,</a:t>
            </a:r>
            <a:r>
              <a:rPr b="0" i="1" spc="-10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world!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16" y="2038603"/>
            <a:ext cx="8076184" cy="4468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590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#include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&lt;iostream.h&gt;  </a:t>
            </a:r>
            <a:r>
              <a:rPr sz="1800" spc="-5" dirty="0">
                <a:solidFill>
                  <a:srgbClr val="FF4F4F"/>
                </a:solidFill>
                <a:latin typeface="Arial"/>
                <a:cs typeface="Arial"/>
              </a:rPr>
              <a:t>#include</a:t>
            </a:r>
            <a:r>
              <a:rPr sz="1800" spc="-10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4F4F"/>
                </a:solidFill>
                <a:latin typeface="Arial"/>
                <a:cs typeface="Arial"/>
              </a:rPr>
              <a:t>"mpi++.h"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int main(int </a:t>
            </a:r>
            <a:r>
              <a:rPr sz="1800" dirty="0">
                <a:latin typeface="Arial"/>
                <a:cs typeface="Arial"/>
              </a:rPr>
              <a:t>argc, </a:t>
            </a:r>
            <a:r>
              <a:rPr sz="1800" spc="-5" dirty="0">
                <a:latin typeface="Arial"/>
                <a:cs typeface="Arial"/>
              </a:rPr>
              <a:t>char </a:t>
            </a:r>
            <a:r>
              <a:rPr sz="1800" dirty="0">
                <a:latin typeface="Arial"/>
                <a:cs typeface="Arial"/>
              </a:rPr>
              <a:t>*argv[])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{</a:t>
            </a: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FF4F4F"/>
                </a:solidFill>
                <a:latin typeface="Arial"/>
                <a:cs typeface="Arial"/>
              </a:rPr>
              <a:t>MPI::Init(argc,</a:t>
            </a:r>
            <a:r>
              <a:rPr sz="1800" spc="-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4F4F"/>
                </a:solidFill>
                <a:latin typeface="Arial"/>
                <a:cs typeface="Arial"/>
              </a:rPr>
              <a:t>argv);</a:t>
            </a:r>
            <a:endParaRPr sz="1800" dirty="0">
              <a:latin typeface="Arial"/>
              <a:cs typeface="Arial"/>
            </a:endParaRPr>
          </a:p>
          <a:p>
            <a:pPr marL="355600" marR="2635885" indent="63500">
              <a:lnSpc>
                <a:spcPct val="100600"/>
              </a:lnSpc>
              <a:spcBef>
                <a:spcPts val="5"/>
              </a:spcBef>
            </a:pPr>
            <a:endParaRPr lang="en-CA" sz="1850" dirty="0">
              <a:latin typeface="Times New Roman"/>
              <a:cs typeface="Times New Roman"/>
            </a:endParaRPr>
          </a:p>
          <a:p>
            <a:pPr marL="355600" marR="2635885" indent="63500">
              <a:lnSpc>
                <a:spcPct val="100600"/>
              </a:lnSpc>
              <a:spcBef>
                <a:spcPts val="5"/>
              </a:spcBef>
            </a:pPr>
            <a:r>
              <a:rPr sz="1800" spc="-5" dirty="0" err="1" smtClean="0">
                <a:solidFill>
                  <a:srgbClr val="FF4F4F"/>
                </a:solidFill>
                <a:latin typeface="Arial"/>
                <a:cs typeface="Arial"/>
              </a:rPr>
              <a:t>int</a:t>
            </a:r>
            <a:r>
              <a:rPr sz="1800" spc="-5" dirty="0" smtClean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4F4F"/>
                </a:solidFill>
                <a:latin typeface="Arial"/>
                <a:cs typeface="Arial"/>
              </a:rPr>
              <a:t>rank </a:t>
            </a:r>
            <a:r>
              <a:rPr sz="1800" dirty="0">
                <a:solidFill>
                  <a:srgbClr val="FF4F4F"/>
                </a:solidFill>
                <a:latin typeface="Arial"/>
                <a:cs typeface="Arial"/>
              </a:rPr>
              <a:t>=</a:t>
            </a:r>
            <a:r>
              <a:rPr sz="1800" spc="-60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4F4F"/>
                </a:solidFill>
                <a:latin typeface="Arial"/>
                <a:cs typeface="Arial"/>
              </a:rPr>
              <a:t>MPI::COMM_WORLD.Get_rank();  </a:t>
            </a:r>
            <a:r>
              <a:rPr lang="en-CA" sz="1800" dirty="0" smtClean="0">
                <a:solidFill>
                  <a:srgbClr val="FF4F4F"/>
                </a:solidFill>
                <a:latin typeface="Arial"/>
                <a:cs typeface="Arial"/>
              </a:rPr>
              <a:t>  </a:t>
            </a:r>
          </a:p>
          <a:p>
            <a:pPr marL="355600" marR="2635885" indent="63500">
              <a:lnSpc>
                <a:spcPct val="100600"/>
              </a:lnSpc>
              <a:spcBef>
                <a:spcPts val="5"/>
              </a:spcBef>
            </a:pPr>
            <a:r>
              <a:rPr sz="1800" spc="-5" dirty="0" err="1" smtClean="0">
                <a:solidFill>
                  <a:srgbClr val="FF4F4F"/>
                </a:solidFill>
                <a:latin typeface="Arial"/>
                <a:cs typeface="Arial"/>
              </a:rPr>
              <a:t>int</a:t>
            </a:r>
            <a:r>
              <a:rPr sz="1800" spc="-5" dirty="0" smtClean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4F4F"/>
                </a:solidFill>
                <a:latin typeface="Arial"/>
                <a:cs typeface="Arial"/>
              </a:rPr>
              <a:t>size </a:t>
            </a:r>
            <a:r>
              <a:rPr sz="1800" dirty="0">
                <a:solidFill>
                  <a:srgbClr val="FF4F4F"/>
                </a:solidFill>
                <a:latin typeface="Arial"/>
                <a:cs typeface="Arial"/>
              </a:rPr>
              <a:t>=</a:t>
            </a:r>
            <a:r>
              <a:rPr sz="1800" spc="-3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4F4F"/>
                </a:solidFill>
                <a:latin typeface="Arial"/>
                <a:cs typeface="Arial"/>
              </a:rPr>
              <a:t>MPI::COMM_WORLD.Get_size();</a:t>
            </a:r>
            <a:endParaRPr sz="1800" dirty="0">
              <a:latin typeface="Arial"/>
              <a:cs typeface="Arial"/>
            </a:endParaRPr>
          </a:p>
          <a:p>
            <a:pPr marL="355600" marR="5080">
              <a:lnSpc>
                <a:spcPct val="200000"/>
              </a:lnSpc>
            </a:pPr>
            <a:r>
              <a:rPr lang="en-CA" sz="1800" spc="-5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cout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&lt;&lt; "Hello </a:t>
            </a:r>
            <a:r>
              <a:rPr sz="1800" dirty="0">
                <a:latin typeface="Arial"/>
                <a:cs typeface="Arial"/>
              </a:rPr>
              <a:t>World! From </a:t>
            </a:r>
            <a:r>
              <a:rPr sz="1800" spc="-5" dirty="0">
                <a:latin typeface="Arial"/>
                <a:cs typeface="Arial"/>
              </a:rPr>
              <a:t>process </a:t>
            </a:r>
            <a:r>
              <a:rPr sz="1800" dirty="0">
                <a:latin typeface="Arial"/>
                <a:cs typeface="Arial"/>
              </a:rPr>
              <a:t>" &lt;&lt; </a:t>
            </a:r>
            <a:r>
              <a:rPr sz="1800" spc="-5" dirty="0">
                <a:latin typeface="Arial"/>
                <a:cs typeface="Arial"/>
              </a:rPr>
              <a:t>rank </a:t>
            </a:r>
            <a:r>
              <a:rPr sz="1800" dirty="0">
                <a:latin typeface="Arial"/>
                <a:cs typeface="Arial"/>
              </a:rPr>
              <a:t>&lt;&lt; " of " &lt;&lt; </a:t>
            </a:r>
            <a:r>
              <a:rPr sz="1800" spc="-5" dirty="0">
                <a:latin typeface="Arial"/>
                <a:cs typeface="Arial"/>
              </a:rPr>
              <a:t>size </a:t>
            </a:r>
            <a:r>
              <a:rPr sz="1800" dirty="0">
                <a:latin typeface="Arial"/>
                <a:cs typeface="Arial"/>
              </a:rPr>
              <a:t>&lt;&lt; </a:t>
            </a:r>
            <a:r>
              <a:rPr lang="en-CA" sz="1800" dirty="0" smtClean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endl</a:t>
            </a:r>
            <a:r>
              <a:rPr sz="1800" spc="-5" dirty="0">
                <a:latin typeface="Arial"/>
                <a:cs typeface="Arial"/>
              </a:rPr>
              <a:t>;  </a:t>
            </a:r>
            <a:r>
              <a:rPr lang="en-CA" sz="1800" spc="-5" dirty="0" smtClean="0">
                <a:latin typeface="Arial"/>
                <a:cs typeface="Arial"/>
              </a:rPr>
              <a:t>  </a:t>
            </a:r>
          </a:p>
          <a:p>
            <a:pPr marL="355600" marR="5080">
              <a:lnSpc>
                <a:spcPct val="200000"/>
              </a:lnSpc>
            </a:pPr>
            <a:r>
              <a:rPr lang="en-CA" spc="-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solidFill>
                  <a:srgbClr val="FF4F4F"/>
                </a:solidFill>
                <a:latin typeface="Arial"/>
                <a:cs typeface="Arial"/>
              </a:rPr>
              <a:t>MPI</a:t>
            </a:r>
            <a:r>
              <a:rPr sz="1800" dirty="0">
                <a:solidFill>
                  <a:srgbClr val="FF4F4F"/>
                </a:solidFill>
                <a:latin typeface="Arial"/>
                <a:cs typeface="Arial"/>
              </a:rPr>
              <a:t>::Finalize();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endParaRPr lang="en-CA" sz="1800" spc="-5" dirty="0" smtClean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lang="en-CA" spc="-5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return(0</a:t>
            </a:r>
            <a:r>
              <a:rPr sz="1800" spc="-5" dirty="0">
                <a:latin typeface="Arial"/>
                <a:cs typeface="Arial"/>
              </a:rPr>
              <a:t>);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}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3859" y="1295400"/>
            <a:ext cx="4803775" cy="13516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Times New Roman"/>
              <a:buChar char="•"/>
              <a:tabLst>
                <a:tab pos="354965" algn="l"/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Compile</a:t>
            </a:r>
            <a:endParaRPr sz="2000" dirty="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mpicc -o </a:t>
            </a:r>
            <a:r>
              <a:rPr sz="2000" spc="-5" dirty="0" err="1" smtClean="0">
                <a:latin typeface="Times New Roman"/>
                <a:cs typeface="Times New Roman"/>
              </a:rPr>
              <a:t>hello_mpi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hello_mpi.c</a:t>
            </a:r>
            <a:endParaRPr lang="en-CA" sz="2000" spc="-5" dirty="0" smtClean="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2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Times New Roman"/>
              <a:buChar char="•"/>
              <a:tabLst>
                <a:tab pos="354965" algn="l"/>
                <a:tab pos="356235" algn="l"/>
              </a:tabLst>
            </a:pPr>
            <a:r>
              <a:rPr sz="2000" b="1" dirty="0" smtClean="0">
                <a:latin typeface="Times New Roman"/>
                <a:cs typeface="Times New Roman"/>
              </a:rPr>
              <a:t>Run </a:t>
            </a:r>
            <a:r>
              <a:rPr sz="2000" b="1" dirty="0">
                <a:latin typeface="Times New Roman"/>
                <a:cs typeface="Times New Roman"/>
              </a:rPr>
              <a:t>(use 4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0" dirty="0" err="1">
                <a:latin typeface="Times New Roman"/>
                <a:cs typeface="Times New Roman"/>
              </a:rPr>
              <a:t>cpus</a:t>
            </a:r>
            <a:r>
              <a:rPr sz="2000" b="1" spc="-10" dirty="0" smtClean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9026" y="689852"/>
            <a:ext cx="759917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Compile and </a:t>
            </a:r>
            <a:r>
              <a:rPr sz="2800" spc="-5" dirty="0" smtClean="0"/>
              <a:t>Run</a:t>
            </a:r>
            <a:r>
              <a:rPr lang="en-CA" sz="2800" spc="-5" dirty="0" smtClean="0"/>
              <a:t> (Demo on Graham)</a:t>
            </a:r>
            <a:r>
              <a:rPr sz="2800" spc="-5" dirty="0" smtClean="0"/>
              <a:t> </a:t>
            </a:r>
            <a:endParaRPr sz="2800" dirty="0"/>
          </a:p>
        </p:txBody>
      </p:sp>
      <p:sp>
        <p:nvSpPr>
          <p:cNvPr id="5" name="Rectangle 4"/>
          <p:cNvSpPr/>
          <p:nvPr/>
        </p:nvSpPr>
        <p:spPr>
          <a:xfrm>
            <a:off x="990600" y="3048000"/>
            <a:ext cx="77775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[jemmyhu@gra-login3 </a:t>
            </a:r>
            <a:r>
              <a:rPr lang="en-CA" sz="2000" dirty="0" err="1"/>
              <a:t>mpi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pwd</a:t>
            </a: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/home/</a:t>
            </a:r>
            <a:r>
              <a:rPr lang="en-CA" sz="2000" dirty="0" err="1"/>
              <a:t>jemmyhu</a:t>
            </a:r>
            <a:r>
              <a:rPr lang="en-CA" sz="2000" dirty="0"/>
              <a:t>/</a:t>
            </a:r>
            <a:r>
              <a:rPr lang="en-CA" sz="2000" dirty="0" err="1"/>
              <a:t>jeff_class</a:t>
            </a:r>
            <a:r>
              <a:rPr lang="en-CA" sz="2000" dirty="0"/>
              <a:t>/</a:t>
            </a:r>
            <a:r>
              <a:rPr lang="en-CA" sz="2000" dirty="0" err="1"/>
              <a:t>mpi</a:t>
            </a:r>
            <a:r>
              <a:rPr lang="en-CA" sz="2000" dirty="0"/>
              <a:t>/</a:t>
            </a:r>
          </a:p>
          <a:p>
            <a:endParaRPr lang="en-CA" sz="2000" dirty="0" smtClean="0"/>
          </a:p>
          <a:p>
            <a:r>
              <a:rPr lang="en-CA" sz="2000" dirty="0" smtClean="0"/>
              <a:t>[</a:t>
            </a:r>
            <a:r>
              <a:rPr lang="en-CA" sz="2000" dirty="0"/>
              <a:t>jemmyhu@gra-login3 </a:t>
            </a:r>
            <a:r>
              <a:rPr lang="en-CA" sz="2000" dirty="0" err="1"/>
              <a:t>mpi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mpicc</a:t>
            </a:r>
            <a:r>
              <a:rPr lang="en-CA" sz="2000" dirty="0">
                <a:solidFill>
                  <a:srgbClr val="FF0000"/>
                </a:solidFill>
              </a:rPr>
              <a:t> -o </a:t>
            </a:r>
            <a:r>
              <a:rPr lang="en-CA" sz="2000" dirty="0" err="1">
                <a:solidFill>
                  <a:srgbClr val="FF0000"/>
                </a:solidFill>
              </a:rPr>
              <a:t>hello_mpi</a:t>
            </a:r>
            <a:r>
              <a:rPr lang="en-CA" sz="2000" dirty="0">
                <a:solidFill>
                  <a:srgbClr val="FF0000"/>
                </a:solidFill>
              </a:rPr>
              <a:t> </a:t>
            </a:r>
            <a:r>
              <a:rPr lang="en-CA" sz="2000" dirty="0" err="1">
                <a:solidFill>
                  <a:srgbClr val="FF0000"/>
                </a:solidFill>
              </a:rPr>
              <a:t>hello_mpi.c</a:t>
            </a:r>
            <a:endParaRPr lang="en-CA" sz="2000" dirty="0">
              <a:solidFill>
                <a:srgbClr val="FF0000"/>
              </a:solidFill>
            </a:endParaRP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mpi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mpirun</a:t>
            </a:r>
            <a:r>
              <a:rPr lang="en-CA" sz="2000" dirty="0">
                <a:solidFill>
                  <a:srgbClr val="FF0000"/>
                </a:solidFill>
              </a:rPr>
              <a:t> -np 4 ./</a:t>
            </a:r>
            <a:r>
              <a:rPr lang="en-CA" sz="2000" dirty="0" err="1">
                <a:solidFill>
                  <a:srgbClr val="FF0000"/>
                </a:solidFill>
              </a:rPr>
              <a:t>hello_mpi</a:t>
            </a: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Hello world! I'm process 1 out of 4 processes</a:t>
            </a:r>
          </a:p>
          <a:p>
            <a:r>
              <a:rPr lang="en-CA" sz="2000" dirty="0"/>
              <a:t>Hello world! I'm process 2 out of 4 processes</a:t>
            </a:r>
          </a:p>
          <a:p>
            <a:r>
              <a:rPr lang="en-CA" sz="2000" dirty="0"/>
              <a:t>Hello world! I'm process 3 out of 4 processes</a:t>
            </a:r>
          </a:p>
          <a:p>
            <a:r>
              <a:rPr lang="en-CA" sz="2000" dirty="0"/>
              <a:t>Hello world! I'm process 0 out of 4 processes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9207" y="2032496"/>
            <a:ext cx="4453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000000"/>
                </a:solidFill>
                <a:latin typeface="Arial"/>
                <a:cs typeface="Arial"/>
              </a:rPr>
              <a:t>OpenMP:</a:t>
            </a:r>
            <a:r>
              <a:rPr sz="4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Arial"/>
                <a:cs typeface="Arial"/>
              </a:rPr>
              <a:t>Concepts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0500" y="4195064"/>
            <a:ext cx="3159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http://www.openmp.org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0572" y="3092195"/>
            <a:ext cx="5608320" cy="457200"/>
          </a:xfrm>
          <a:prstGeom prst="rect">
            <a:avLst/>
          </a:prstGeom>
          <a:solidFill>
            <a:srgbClr val="BADFE3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Arial"/>
                <a:cs typeface="Arial"/>
              </a:rPr>
              <a:t>Open specifications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Multi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Processing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132" y="964184"/>
            <a:ext cx="4218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OpenMP: What is</a:t>
            </a:r>
            <a:r>
              <a:rPr sz="3600" b="0" spc="-1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it?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1" y="1890787"/>
            <a:ext cx="7539355" cy="435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An Application </a:t>
            </a:r>
            <a:r>
              <a:rPr sz="2000" spc="-5" dirty="0">
                <a:latin typeface="Times New Roman"/>
                <a:cs typeface="Times New Roman"/>
              </a:rPr>
              <a:t>Program Interface </a:t>
            </a:r>
            <a:r>
              <a:rPr sz="2000" dirty="0">
                <a:latin typeface="Times New Roman"/>
                <a:cs typeface="Times New Roman"/>
              </a:rPr>
              <a:t>(API) that </a:t>
            </a:r>
            <a:r>
              <a:rPr sz="2000" spc="-20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be used to </a:t>
            </a:r>
            <a:r>
              <a:rPr sz="2000" spc="-5" dirty="0">
                <a:latin typeface="Times New Roman"/>
                <a:cs typeface="Times New Roman"/>
              </a:rPr>
              <a:t>explicitly  </a:t>
            </a:r>
            <a:r>
              <a:rPr sz="2000" dirty="0">
                <a:latin typeface="Times New Roman"/>
                <a:cs typeface="Times New Roman"/>
              </a:rPr>
              <a:t>direct </a:t>
            </a:r>
            <a:r>
              <a:rPr sz="2000" b="1" spc="-5" dirty="0">
                <a:latin typeface="Times New Roman"/>
                <a:cs typeface="Times New Roman"/>
              </a:rPr>
              <a:t>multi-threaded, </a:t>
            </a:r>
            <a:r>
              <a:rPr sz="2000" b="1" dirty="0">
                <a:latin typeface="Times New Roman"/>
                <a:cs typeface="Times New Roman"/>
              </a:rPr>
              <a:t>shared </a:t>
            </a:r>
            <a:r>
              <a:rPr sz="2000" b="1" spc="-10" dirty="0">
                <a:latin typeface="Times New Roman"/>
                <a:cs typeface="Times New Roman"/>
              </a:rPr>
              <a:t>memory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parallelism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19875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Using </a:t>
            </a:r>
            <a:r>
              <a:rPr sz="2000" b="1" spc="-5" dirty="0">
                <a:solidFill>
                  <a:srgbClr val="009999"/>
                </a:solidFill>
                <a:latin typeface="Times New Roman"/>
                <a:cs typeface="Times New Roman"/>
              </a:rPr>
              <a:t>compiler directives</a:t>
            </a:r>
            <a:r>
              <a:rPr sz="2000" spc="-5" dirty="0">
                <a:solidFill>
                  <a:srgbClr val="009999"/>
                </a:solidFill>
                <a:latin typeface="Times New Roman"/>
                <a:cs typeface="Times New Roman"/>
              </a:rPr>
              <a:t>, </a:t>
            </a:r>
            <a:r>
              <a:rPr sz="2000" b="1" dirty="0">
                <a:solidFill>
                  <a:srgbClr val="009999"/>
                </a:solidFill>
                <a:latin typeface="Times New Roman"/>
                <a:cs typeface="Times New Roman"/>
              </a:rPr>
              <a:t>library </a:t>
            </a:r>
            <a:r>
              <a:rPr sz="2000" b="1" spc="-5" dirty="0">
                <a:solidFill>
                  <a:srgbClr val="009999"/>
                </a:solidFill>
                <a:latin typeface="Times New Roman"/>
                <a:cs typeface="Times New Roman"/>
              </a:rPr>
              <a:t>routines </a:t>
            </a:r>
            <a:r>
              <a:rPr sz="2000" dirty="0">
                <a:solidFill>
                  <a:srgbClr val="009999"/>
                </a:solidFill>
                <a:latin typeface="Times New Roman"/>
                <a:cs typeface="Times New Roman"/>
              </a:rPr>
              <a:t>and </a:t>
            </a:r>
            <a:r>
              <a:rPr sz="2000" b="1" dirty="0">
                <a:solidFill>
                  <a:srgbClr val="009999"/>
                </a:solidFill>
                <a:latin typeface="Times New Roman"/>
                <a:cs typeface="Times New Roman"/>
              </a:rPr>
              <a:t>environment  variables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automatically </a:t>
            </a:r>
            <a:r>
              <a:rPr sz="2000" dirty="0">
                <a:latin typeface="Times New Roman"/>
                <a:cs typeface="Times New Roman"/>
              </a:rPr>
              <a:t>generate </a:t>
            </a:r>
            <a:r>
              <a:rPr sz="2000" spc="-10" dirty="0">
                <a:latin typeface="Times New Roman"/>
                <a:cs typeface="Times New Roman"/>
              </a:rPr>
              <a:t>threaded </a:t>
            </a:r>
            <a:r>
              <a:rPr sz="2000" dirty="0">
                <a:latin typeface="Times New Roman"/>
                <a:cs typeface="Times New Roman"/>
              </a:rPr>
              <a:t>(or </a:t>
            </a:r>
            <a:r>
              <a:rPr sz="2000" spc="-10" dirty="0">
                <a:latin typeface="Times New Roman"/>
                <a:cs typeface="Times New Roman"/>
              </a:rPr>
              <a:t>multi-process) </a:t>
            </a:r>
            <a:r>
              <a:rPr sz="2000" dirty="0">
                <a:latin typeface="Times New Roman"/>
                <a:cs typeface="Times New Roman"/>
              </a:rPr>
              <a:t>code  that can run </a:t>
            </a:r>
            <a:r>
              <a:rPr sz="2000" spc="-2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a concurrent or parallel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environment.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Portable:</a:t>
            </a:r>
            <a:endParaRPr sz="2000">
              <a:latin typeface="Times New Roman"/>
              <a:cs typeface="Times New Roman"/>
            </a:endParaRPr>
          </a:p>
          <a:p>
            <a:pPr marL="546100" lvl="1" indent="-190500">
              <a:lnSpc>
                <a:spcPct val="100000"/>
              </a:lnSpc>
              <a:buChar char="-"/>
              <a:tabLst>
                <a:tab pos="504825" algn="l"/>
              </a:tabLst>
            </a:pPr>
            <a:r>
              <a:rPr sz="2000" dirty="0">
                <a:latin typeface="Times New Roman"/>
                <a:cs typeface="Times New Roman"/>
              </a:rPr>
              <a:t>The API is </a:t>
            </a:r>
            <a:r>
              <a:rPr sz="2000" spc="-5" dirty="0">
                <a:latin typeface="Times New Roman"/>
                <a:cs typeface="Times New Roman"/>
              </a:rPr>
              <a:t>specified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10" dirty="0">
                <a:latin typeface="Times New Roman"/>
                <a:cs typeface="Times New Roman"/>
              </a:rPr>
              <a:t>C/C++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Fortran</a:t>
            </a:r>
            <a:endParaRPr sz="2000">
              <a:latin typeface="Times New Roman"/>
              <a:cs typeface="Times New Roman"/>
            </a:endParaRPr>
          </a:p>
          <a:p>
            <a:pPr marL="546100" marR="501015" lvl="1" indent="-190500">
              <a:lnSpc>
                <a:spcPct val="100000"/>
              </a:lnSpc>
              <a:buChar char="-"/>
              <a:tabLst>
                <a:tab pos="504825" algn="l"/>
              </a:tabLst>
            </a:pPr>
            <a:r>
              <a:rPr sz="2000" dirty="0">
                <a:latin typeface="Times New Roman"/>
                <a:cs typeface="Times New Roman"/>
              </a:rPr>
              <a:t>Multiple platforms have been </a:t>
            </a:r>
            <a:r>
              <a:rPr sz="2000" spc="-5" dirty="0">
                <a:latin typeface="Times New Roman"/>
                <a:cs typeface="Times New Roman"/>
              </a:rPr>
              <a:t>implemented </a:t>
            </a:r>
            <a:r>
              <a:rPr sz="2000" dirty="0">
                <a:latin typeface="Times New Roman"/>
                <a:cs typeface="Times New Roman"/>
              </a:rPr>
              <a:t>including </a:t>
            </a:r>
            <a:r>
              <a:rPr sz="2000" spc="-15" dirty="0">
                <a:latin typeface="Times New Roman"/>
                <a:cs typeface="Times New Roman"/>
              </a:rPr>
              <a:t>most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Unix  platforms </a:t>
            </a:r>
            <a:r>
              <a:rPr sz="2000" spc="-1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Windows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-"/>
            </a:pPr>
            <a:endParaRPr sz="2500">
              <a:latin typeface="Times New Roman"/>
              <a:cs typeface="Times New Roman"/>
            </a:endParaRPr>
          </a:p>
          <a:p>
            <a:pPr marL="355600" marR="511175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Standardized: </a:t>
            </a:r>
            <a:r>
              <a:rPr sz="2000" dirty="0">
                <a:latin typeface="Times New Roman"/>
                <a:cs typeface="Times New Roman"/>
              </a:rPr>
              <a:t>Jointly </a:t>
            </a:r>
            <a:r>
              <a:rPr sz="2000" spc="-5" dirty="0">
                <a:latin typeface="Times New Roman"/>
                <a:cs typeface="Times New Roman"/>
              </a:rPr>
              <a:t>defined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endorsed </a:t>
            </a:r>
            <a:r>
              <a:rPr sz="2000" dirty="0">
                <a:latin typeface="Times New Roman"/>
                <a:cs typeface="Times New Roman"/>
              </a:rPr>
              <a:t>by a group of </a:t>
            </a:r>
            <a:r>
              <a:rPr sz="2000" spc="-15" dirty="0">
                <a:latin typeface="Times New Roman"/>
                <a:cs typeface="Times New Roman"/>
              </a:rPr>
              <a:t>major  </a:t>
            </a:r>
            <a:r>
              <a:rPr sz="2000" dirty="0">
                <a:latin typeface="Times New Roman"/>
                <a:cs typeface="Times New Roman"/>
              </a:rPr>
              <a:t>computer hardware </a:t>
            </a:r>
            <a:r>
              <a:rPr sz="2000" spc="-1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software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vendors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27" y="874279"/>
            <a:ext cx="4765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OpenMP: Fork-Join</a:t>
            </a:r>
            <a:r>
              <a:rPr b="0" spc="-1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3808" y="1822207"/>
            <a:ext cx="6536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OpenMP uses the </a:t>
            </a:r>
            <a:r>
              <a:rPr sz="2000" spc="-5" dirty="0">
                <a:latin typeface="Arial"/>
                <a:cs typeface="Arial"/>
              </a:rPr>
              <a:t>fork-join </a:t>
            </a:r>
            <a:r>
              <a:rPr sz="2000" dirty="0">
                <a:latin typeface="Arial"/>
                <a:cs typeface="Arial"/>
              </a:rPr>
              <a:t>model of </a:t>
            </a:r>
            <a:r>
              <a:rPr sz="2000" spc="-5" dirty="0">
                <a:latin typeface="Arial"/>
                <a:cs typeface="Arial"/>
              </a:rPr>
              <a:t>parallel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execution: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685" y="4632452"/>
            <a:ext cx="7225030" cy="1948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FORK: </a:t>
            </a:r>
            <a:r>
              <a:rPr sz="1800" dirty="0">
                <a:latin typeface="Arial"/>
                <a:cs typeface="Arial"/>
              </a:rPr>
              <a:t>the master </a:t>
            </a:r>
            <a:r>
              <a:rPr sz="1800" spc="-5" dirty="0">
                <a:latin typeface="Arial"/>
                <a:cs typeface="Arial"/>
              </a:rPr>
              <a:t>thread then </a:t>
            </a:r>
            <a:r>
              <a:rPr sz="1800" dirty="0">
                <a:latin typeface="Arial"/>
                <a:cs typeface="Arial"/>
              </a:rPr>
              <a:t>creates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b="1" i="1" spc="-5" dirty="0">
                <a:latin typeface="Arial"/>
                <a:cs typeface="Arial"/>
              </a:rPr>
              <a:t>team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parallel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threads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The statements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program </a:t>
            </a:r>
            <a:r>
              <a:rPr sz="1800" dirty="0">
                <a:latin typeface="Arial"/>
                <a:cs typeface="Arial"/>
              </a:rPr>
              <a:t>that </a:t>
            </a:r>
            <a:r>
              <a:rPr sz="1800" spc="-5" dirty="0">
                <a:latin typeface="Arial"/>
                <a:cs typeface="Arial"/>
              </a:rPr>
              <a:t>are enclosed by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parallel region  </a:t>
            </a:r>
            <a:r>
              <a:rPr sz="1800" dirty="0">
                <a:latin typeface="Arial"/>
                <a:cs typeface="Arial"/>
              </a:rPr>
              <a:t>construct </a:t>
            </a:r>
            <a:r>
              <a:rPr sz="1800" spc="-5" dirty="0">
                <a:latin typeface="Arial"/>
                <a:cs typeface="Arial"/>
              </a:rPr>
              <a:t>are then executed in parallel among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various </a:t>
            </a:r>
            <a:r>
              <a:rPr sz="1800" dirty="0">
                <a:latin typeface="Arial"/>
                <a:cs typeface="Arial"/>
              </a:rPr>
              <a:t>team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threads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82880">
              <a:lnSpc>
                <a:spcPct val="100299"/>
              </a:lnSpc>
            </a:pPr>
            <a:r>
              <a:rPr sz="1800" b="1" dirty="0">
                <a:latin typeface="Arial"/>
                <a:cs typeface="Arial"/>
              </a:rPr>
              <a:t>JOIN: </a:t>
            </a:r>
            <a:r>
              <a:rPr sz="1800" spc="-5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the team </a:t>
            </a:r>
            <a:r>
              <a:rPr sz="1800" spc="-5" dirty="0">
                <a:latin typeface="Arial"/>
                <a:cs typeface="Arial"/>
              </a:rPr>
              <a:t>threads complete </a:t>
            </a:r>
            <a:r>
              <a:rPr sz="1800" dirty="0">
                <a:latin typeface="Arial"/>
                <a:cs typeface="Arial"/>
              </a:rPr>
              <a:t>the statements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parallel  </a:t>
            </a:r>
            <a:r>
              <a:rPr sz="1800" spc="-5" dirty="0">
                <a:latin typeface="Arial"/>
                <a:cs typeface="Arial"/>
              </a:rPr>
              <a:t>region </a:t>
            </a:r>
            <a:r>
              <a:rPr sz="1800" dirty="0">
                <a:latin typeface="Arial"/>
                <a:cs typeface="Arial"/>
              </a:rPr>
              <a:t>construct, they </a:t>
            </a:r>
            <a:r>
              <a:rPr sz="1800" spc="-5" dirty="0">
                <a:latin typeface="Arial"/>
                <a:cs typeface="Arial"/>
              </a:rPr>
              <a:t>synchronize and </a:t>
            </a:r>
            <a:r>
              <a:rPr sz="1800" dirty="0">
                <a:latin typeface="Arial"/>
                <a:cs typeface="Arial"/>
              </a:rPr>
              <a:t>terminate, </a:t>
            </a:r>
            <a:r>
              <a:rPr sz="1800" spc="-5" dirty="0">
                <a:latin typeface="Arial"/>
                <a:cs typeface="Arial"/>
              </a:rPr>
              <a:t>leaving only </a:t>
            </a:r>
            <a:r>
              <a:rPr sz="1800" dirty="0">
                <a:latin typeface="Arial"/>
                <a:cs typeface="Arial"/>
              </a:rPr>
              <a:t>the  master</a:t>
            </a:r>
            <a:r>
              <a:rPr sz="1800" spc="-5" dirty="0">
                <a:latin typeface="Arial"/>
                <a:cs typeface="Arial"/>
              </a:rPr>
              <a:t> thread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4500" y="2447880"/>
            <a:ext cx="5576315" cy="174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691" y="737096"/>
            <a:ext cx="555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 / C++ - General Code</a:t>
            </a:r>
            <a:r>
              <a:rPr sz="2800" spc="-15" dirty="0"/>
              <a:t> </a:t>
            </a:r>
            <a:r>
              <a:rPr sz="2800" dirty="0"/>
              <a:t>Structure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93239" y="1450347"/>
            <a:ext cx="5593715" cy="533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3175">
              <a:lnSpc>
                <a:spcPct val="1444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#include</a:t>
            </a:r>
            <a:r>
              <a:rPr sz="1800" b="1" spc="-60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4F4F"/>
                </a:solidFill>
                <a:latin typeface="Times New Roman"/>
                <a:cs typeface="Times New Roman"/>
              </a:rPr>
              <a:t>&lt;omp.h&gt;  </a:t>
            </a:r>
            <a:r>
              <a:rPr sz="1800" b="1" dirty="0">
                <a:latin typeface="Times New Roman"/>
                <a:cs typeface="Times New Roman"/>
              </a:rPr>
              <a:t>main ()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{</a:t>
            </a:r>
            <a:endParaRPr sz="18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latin typeface="Times New Roman"/>
                <a:cs typeface="Times New Roman"/>
              </a:rPr>
              <a:t>int </a:t>
            </a:r>
            <a:r>
              <a:rPr sz="1800" b="1" dirty="0">
                <a:latin typeface="Times New Roman"/>
                <a:cs typeface="Times New Roman"/>
              </a:rPr>
              <a:t>var1, var2,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var3;</a:t>
            </a:r>
            <a:endParaRPr sz="18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96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Serial </a:t>
            </a:r>
            <a:r>
              <a:rPr sz="1800" b="1" i="1" dirty="0">
                <a:latin typeface="Times New Roman"/>
                <a:cs typeface="Times New Roman"/>
              </a:rPr>
              <a:t>code</a:t>
            </a:r>
            <a:endParaRPr sz="18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. 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Beginning </a:t>
            </a:r>
            <a:r>
              <a:rPr sz="1800" b="1" i="1" dirty="0">
                <a:latin typeface="Times New Roman"/>
                <a:cs typeface="Times New Roman"/>
              </a:rPr>
              <a:t>of parallel section. Fork a team of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threads.</a:t>
            </a:r>
            <a:endParaRPr sz="18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Specify variable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scoping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sz="1800" b="1" dirty="0">
                <a:solidFill>
                  <a:srgbClr val="FF4F4F"/>
                </a:solidFill>
                <a:latin typeface="Times New Roman"/>
                <a:cs typeface="Times New Roman"/>
              </a:rPr>
              <a:t>#pragma omp parallel private(var1, var2)</a:t>
            </a:r>
            <a:r>
              <a:rPr sz="1800" b="1" spc="-110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4F4F"/>
                </a:solidFill>
                <a:latin typeface="Times New Roman"/>
                <a:cs typeface="Times New Roman"/>
              </a:rPr>
              <a:t>shared(var3)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sz="18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{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5"/>
              </a:spcBef>
            </a:pPr>
            <a:r>
              <a:rPr sz="1800" b="1" i="1" dirty="0">
                <a:solidFill>
                  <a:srgbClr val="FF4F4F"/>
                </a:solidFill>
                <a:latin typeface="Times New Roman"/>
                <a:cs typeface="Times New Roman"/>
              </a:rPr>
              <a:t>Parallel section executed by all</a:t>
            </a:r>
            <a:r>
              <a:rPr sz="1800" b="1" i="1" spc="-20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4F4F"/>
                </a:solidFill>
                <a:latin typeface="Times New Roman"/>
                <a:cs typeface="Times New Roman"/>
              </a:rPr>
              <a:t>threads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800" b="1" dirty="0">
                <a:solidFill>
                  <a:srgbClr val="FF4F4F"/>
                </a:solidFill>
                <a:latin typeface="Times New Roman"/>
                <a:cs typeface="Times New Roman"/>
              </a:rPr>
              <a:t>. .</a:t>
            </a:r>
            <a:r>
              <a:rPr sz="18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4F4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800" b="1" i="1" dirty="0">
                <a:solidFill>
                  <a:srgbClr val="FF4F4F"/>
                </a:solidFill>
                <a:latin typeface="Times New Roman"/>
                <a:cs typeface="Times New Roman"/>
              </a:rPr>
              <a:t>All </a:t>
            </a:r>
            <a:r>
              <a:rPr sz="1800" b="1" i="1" spc="-5" dirty="0">
                <a:solidFill>
                  <a:srgbClr val="FF4F4F"/>
                </a:solidFill>
                <a:latin typeface="Times New Roman"/>
                <a:cs typeface="Times New Roman"/>
              </a:rPr>
              <a:t>threads </a:t>
            </a:r>
            <a:r>
              <a:rPr sz="1800" b="1" i="1" dirty="0">
                <a:solidFill>
                  <a:srgbClr val="FF4F4F"/>
                </a:solidFill>
                <a:latin typeface="Times New Roman"/>
                <a:cs typeface="Times New Roman"/>
              </a:rPr>
              <a:t>join </a:t>
            </a:r>
            <a:r>
              <a:rPr sz="1800" b="1" i="1" spc="-5" dirty="0">
                <a:solidFill>
                  <a:srgbClr val="FF4F4F"/>
                </a:solidFill>
                <a:latin typeface="Times New Roman"/>
                <a:cs typeface="Times New Roman"/>
              </a:rPr>
              <a:t>master thread </a:t>
            </a:r>
            <a:r>
              <a:rPr sz="1800" b="1" i="1" dirty="0">
                <a:solidFill>
                  <a:srgbClr val="FF4F4F"/>
                </a:solidFill>
                <a:latin typeface="Times New Roman"/>
                <a:cs typeface="Times New Roman"/>
              </a:rPr>
              <a:t>and</a:t>
            </a:r>
            <a:r>
              <a:rPr sz="1800" b="1" i="1" spc="10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4F4F"/>
                </a:solidFill>
                <a:latin typeface="Times New Roman"/>
                <a:cs typeface="Times New Roman"/>
              </a:rPr>
              <a:t>disband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sz="18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}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Times New Roman"/>
                <a:cs typeface="Times New Roman"/>
              </a:rPr>
              <a:t>Resume serial</a:t>
            </a:r>
            <a:r>
              <a:rPr sz="1800" b="1" i="1" dirty="0">
                <a:latin typeface="Times New Roman"/>
                <a:cs typeface="Times New Roman"/>
              </a:rPr>
              <a:t> code</a:t>
            </a:r>
            <a:endParaRPr sz="1800">
              <a:latin typeface="Times New Roman"/>
              <a:cs typeface="Times New Roman"/>
            </a:endParaRPr>
          </a:p>
          <a:p>
            <a:pPr marR="509714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. .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}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616" y="756919"/>
            <a:ext cx="622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What is Parallel</a:t>
            </a:r>
            <a:r>
              <a:rPr sz="3600" spc="-95" dirty="0"/>
              <a:t> </a:t>
            </a:r>
            <a:r>
              <a:rPr sz="3600" dirty="0"/>
              <a:t>Computing?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18661" y="1534171"/>
            <a:ext cx="705294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000" dirty="0" smtClean="0">
                <a:latin typeface="Arial"/>
                <a:cs typeface="Arial"/>
              </a:rPr>
              <a:t>In general</a:t>
            </a:r>
            <a:r>
              <a:rPr sz="2000" dirty="0" smtClean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software has been written for </a:t>
            </a:r>
            <a:r>
              <a:rPr sz="2000" b="1" i="1" dirty="0">
                <a:latin typeface="Arial"/>
                <a:cs typeface="Arial"/>
              </a:rPr>
              <a:t>serial</a:t>
            </a:r>
            <a:r>
              <a:rPr sz="2000" b="1" i="1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computation:</a:t>
            </a:r>
          </a:p>
          <a:p>
            <a:pPr marL="152400" marR="703580" indent="-13970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To be run on a single computer </a:t>
            </a:r>
            <a:r>
              <a:rPr sz="2000" spc="-10" dirty="0">
                <a:latin typeface="Arial"/>
                <a:cs typeface="Arial"/>
              </a:rPr>
              <a:t>having </a:t>
            </a:r>
            <a:r>
              <a:rPr sz="2000" dirty="0">
                <a:latin typeface="Arial"/>
                <a:cs typeface="Arial"/>
              </a:rPr>
              <a:t>a single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Central  Processing Unit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(CPU);</a:t>
            </a:r>
          </a:p>
          <a:p>
            <a:pPr marL="152400" indent="-139700">
              <a:lnSpc>
                <a:spcPct val="100000"/>
              </a:lnSpc>
              <a:spcBef>
                <a:spcPts val="5"/>
              </a:spcBef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A problem is broken </a:t>
            </a:r>
            <a:r>
              <a:rPr sz="2000" spc="-10" dirty="0">
                <a:latin typeface="Arial"/>
                <a:cs typeface="Arial"/>
              </a:rPr>
              <a:t>into </a:t>
            </a:r>
            <a:r>
              <a:rPr sz="2000" dirty="0">
                <a:latin typeface="Arial"/>
                <a:cs typeface="Arial"/>
              </a:rPr>
              <a:t>a discrete series 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instructions.</a:t>
            </a:r>
            <a:endParaRPr sz="2000" dirty="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Instructions are executed one </a:t>
            </a:r>
            <a:r>
              <a:rPr sz="2000" spc="-10" dirty="0">
                <a:latin typeface="Arial"/>
                <a:cs typeface="Arial"/>
              </a:rPr>
              <a:t>after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another.</a:t>
            </a:r>
            <a:endParaRPr sz="2000" dirty="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Only one instruction may execute at any moment in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time.</a:t>
            </a:r>
          </a:p>
        </p:txBody>
      </p:sp>
      <p:sp>
        <p:nvSpPr>
          <p:cNvPr id="4" name="object 4"/>
          <p:cNvSpPr/>
          <p:nvPr/>
        </p:nvSpPr>
        <p:spPr>
          <a:xfrm>
            <a:off x="1474232" y="3809280"/>
            <a:ext cx="6890478" cy="2694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36" y="1124192"/>
            <a:ext cx="3162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OpenMP:</a:t>
            </a:r>
            <a:r>
              <a:rPr sz="2800" spc="-60" dirty="0"/>
              <a:t> </a:t>
            </a:r>
            <a:r>
              <a:rPr sz="2800" spc="-5" dirty="0"/>
              <a:t>compiler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19200" y="4876800"/>
            <a:ext cx="7449819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5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Examples: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2750"/>
              </a:lnSpc>
              <a:spcBef>
                <a:spcPts val="130"/>
              </a:spcBef>
            </a:pPr>
            <a:r>
              <a:rPr sz="2400" spc="-5" dirty="0" err="1" smtClean="0">
                <a:solidFill>
                  <a:srgbClr val="FF4F4F"/>
                </a:solidFill>
                <a:latin typeface="Arial"/>
                <a:cs typeface="Arial"/>
              </a:rPr>
              <a:t>gcc</a:t>
            </a:r>
            <a:r>
              <a:rPr sz="2400" spc="-5" dirty="0" smtClean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lang="en-CA" sz="2400" spc="-5" dirty="0">
                <a:solidFill>
                  <a:srgbClr val="FF4F4F"/>
                </a:solidFill>
                <a:latin typeface="Arial"/>
                <a:cs typeface="Arial"/>
              </a:rPr>
              <a:t>-</a:t>
            </a:r>
            <a:r>
              <a:rPr sz="2400" spc="-5" dirty="0" err="1" smtClean="0">
                <a:solidFill>
                  <a:srgbClr val="FF4F4F"/>
                </a:solidFill>
                <a:latin typeface="Arial"/>
                <a:cs typeface="Arial"/>
              </a:rPr>
              <a:t>fopenmp</a:t>
            </a:r>
            <a:r>
              <a:rPr sz="2400" spc="-5" dirty="0" smtClean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lang="en-CA" sz="2400" spc="-5" dirty="0">
                <a:latin typeface="Arial"/>
                <a:cs typeface="Arial"/>
              </a:rPr>
              <a:t>-</a:t>
            </a:r>
            <a:r>
              <a:rPr sz="2400" spc="-5" dirty="0" smtClean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myopenmp.exe </a:t>
            </a:r>
            <a:r>
              <a:rPr sz="2400" spc="-5" dirty="0" err="1">
                <a:latin typeface="Arial"/>
                <a:cs typeface="Arial"/>
              </a:rPr>
              <a:t>myopenmp.c</a:t>
            </a:r>
            <a:r>
              <a:rPr sz="2400" spc="-5" dirty="0">
                <a:latin typeface="Arial"/>
                <a:cs typeface="Arial"/>
              </a:rPr>
              <a:t>  </a:t>
            </a:r>
            <a:endParaRPr lang="en-CA" sz="2400" spc="-5" dirty="0" smtClean="0">
              <a:latin typeface="Arial"/>
              <a:cs typeface="Arial"/>
            </a:endParaRPr>
          </a:p>
          <a:p>
            <a:pPr marL="12700" marR="5080">
              <a:lnSpc>
                <a:spcPts val="2750"/>
              </a:lnSpc>
              <a:spcBef>
                <a:spcPts val="130"/>
              </a:spcBef>
            </a:pPr>
            <a:r>
              <a:rPr sz="2400" spc="-5" dirty="0" err="1" smtClean="0">
                <a:solidFill>
                  <a:srgbClr val="FF4F4F"/>
                </a:solidFill>
                <a:latin typeface="Arial"/>
                <a:cs typeface="Arial"/>
              </a:rPr>
              <a:t>icc</a:t>
            </a:r>
            <a:r>
              <a:rPr sz="2400" spc="-5" dirty="0" smtClean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lang="en-CA" sz="2400" spc="-5" dirty="0" smtClean="0">
                <a:solidFill>
                  <a:srgbClr val="FF4F4F"/>
                </a:solidFill>
                <a:latin typeface="Arial"/>
                <a:cs typeface="Arial"/>
              </a:rPr>
              <a:t>-q</a:t>
            </a:r>
            <a:r>
              <a:rPr sz="2400" spc="-5" dirty="0" err="1" smtClean="0">
                <a:solidFill>
                  <a:srgbClr val="FF4F4F"/>
                </a:solidFill>
                <a:latin typeface="Arial"/>
                <a:cs typeface="Arial"/>
              </a:rPr>
              <a:t>openmp</a:t>
            </a:r>
            <a:r>
              <a:rPr sz="2400" spc="-5" dirty="0" smtClean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lang="en-CA" sz="2400" spc="-5" dirty="0">
                <a:latin typeface="Arial"/>
                <a:cs typeface="Arial"/>
              </a:rPr>
              <a:t>-</a:t>
            </a:r>
            <a:r>
              <a:rPr sz="2400" spc="-5" dirty="0" smtClean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hello_openmp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hello_openmp.c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11393"/>
              </p:ext>
            </p:extLst>
          </p:nvPr>
        </p:nvGraphicFramePr>
        <p:xfrm>
          <a:off x="1535811" y="1981200"/>
          <a:ext cx="6529068" cy="181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1704"/>
                <a:gridCol w="3047364"/>
              </a:tblGrid>
              <a:tr h="64833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Compiler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OpenMP</a:t>
                      </a:r>
                      <a:r>
                        <a:rPr sz="2400" b="1" spc="-2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flag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Intel (icc,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ifort)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CA" sz="2000" b="1" dirty="0" smtClean="0">
                          <a:latin typeface="Arial"/>
                          <a:cs typeface="Arial"/>
                        </a:rPr>
                        <a:t>q</a:t>
                      </a:r>
                      <a:r>
                        <a:rPr sz="2000" b="1" dirty="0" err="1" smtClean="0">
                          <a:latin typeface="Arial"/>
                          <a:cs typeface="Arial"/>
                        </a:rPr>
                        <a:t>openmp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4F4F"/>
                          </a:solidFill>
                          <a:latin typeface="Arial"/>
                          <a:cs typeface="Arial"/>
                        </a:rPr>
                        <a:t>GNU (</a:t>
                      </a:r>
                      <a:r>
                        <a:rPr sz="2000" b="1" dirty="0" err="1" smtClean="0">
                          <a:solidFill>
                            <a:srgbClr val="FF4F4F"/>
                          </a:solidFill>
                          <a:latin typeface="Arial"/>
                          <a:cs typeface="Arial"/>
                        </a:rPr>
                        <a:t>gcc</a:t>
                      </a:r>
                      <a:r>
                        <a:rPr sz="2000" b="1" dirty="0" smtClean="0">
                          <a:solidFill>
                            <a:srgbClr val="FF4F4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0" dirty="0" smtClean="0">
                          <a:solidFill>
                            <a:srgbClr val="FF4F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4F4F"/>
                          </a:solidFill>
                          <a:latin typeface="Arial"/>
                          <a:cs typeface="Arial"/>
                        </a:rPr>
                        <a:t>gfortran)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4F4F"/>
                          </a:solidFill>
                          <a:latin typeface="Arial"/>
                          <a:cs typeface="Arial"/>
                        </a:rPr>
                        <a:t>-fopenmp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691" y="881888"/>
            <a:ext cx="398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OpenMP: simplest</a:t>
            </a:r>
            <a:r>
              <a:rPr sz="2400" spc="-95" dirty="0"/>
              <a:t> </a:t>
            </a:r>
            <a:r>
              <a:rPr sz="2400" dirty="0"/>
              <a:t>example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651507" y="1680464"/>
            <a:ext cx="3500754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1605280" indent="-13017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program hello  write(*,*)</a:t>
            </a:r>
            <a:r>
              <a:rPr sz="1800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</a:rPr>
              <a:t>"before"</a:t>
            </a:r>
            <a:endParaRPr sz="1800">
              <a:latin typeface="Arial"/>
              <a:cs typeface="Arial"/>
            </a:endParaRPr>
          </a:p>
          <a:p>
            <a:pPr marL="142240">
              <a:lnSpc>
                <a:spcPct val="100000"/>
              </a:lnSpc>
            </a:pPr>
            <a:r>
              <a:rPr sz="1800" spc="-5" dirty="0">
                <a:solidFill>
                  <a:srgbClr val="FF4F4F"/>
                </a:solidFill>
                <a:latin typeface="Arial"/>
                <a:cs typeface="Arial"/>
              </a:rPr>
              <a:t>!$omp</a:t>
            </a:r>
            <a:r>
              <a:rPr sz="1800" spc="-40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4F4F"/>
                </a:solidFill>
                <a:latin typeface="Arial"/>
                <a:cs typeface="Arial"/>
              </a:rPr>
              <a:t>parallel</a:t>
            </a:r>
            <a:endParaRPr sz="18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</a:pP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write(*,*)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</a:rPr>
              <a:t>"Hello,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parallel</a:t>
            </a:r>
            <a:r>
              <a:rPr sz="1800" spc="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world!"</a:t>
            </a:r>
            <a:endParaRPr sz="1800">
              <a:latin typeface="Arial"/>
              <a:cs typeface="Arial"/>
            </a:endParaRPr>
          </a:p>
          <a:p>
            <a:pPr marL="142240" marR="147383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4F4F"/>
                </a:solidFill>
                <a:latin typeface="Arial"/>
                <a:cs typeface="Arial"/>
              </a:rPr>
              <a:t>!$omp end</a:t>
            </a:r>
            <a:r>
              <a:rPr sz="1800" spc="-5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4F4F"/>
                </a:solidFill>
                <a:latin typeface="Arial"/>
                <a:cs typeface="Arial"/>
              </a:rPr>
              <a:t>parallel 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write(*,*) </a:t>
            </a:r>
            <a:r>
              <a:rPr sz="1800" spc="-10" dirty="0">
                <a:solidFill>
                  <a:srgbClr val="009999"/>
                </a:solidFill>
                <a:latin typeface="Arial"/>
                <a:cs typeface="Arial"/>
              </a:rPr>
              <a:t>"after"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end program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6565" y="3769352"/>
            <a:ext cx="6198426" cy="315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43676" y="1535684"/>
            <a:ext cx="2083435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Before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200"/>
              </a:lnSpc>
            </a:pPr>
            <a:r>
              <a:rPr sz="1800" spc="-5" dirty="0">
                <a:latin typeface="Arial"/>
                <a:cs typeface="Arial"/>
              </a:rPr>
              <a:t>Hello, parallel world!  Hello, parallel world!  Hello, parallel world!  Hello, parallel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world!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3676" y="3458987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after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36" y="947431"/>
            <a:ext cx="6638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err="1" smtClean="0">
                <a:latin typeface="Arial"/>
                <a:cs typeface="Arial"/>
              </a:rPr>
              <a:t>OpenMP</a:t>
            </a:r>
            <a:r>
              <a:rPr b="0" dirty="0" smtClean="0">
                <a:latin typeface="Arial"/>
                <a:cs typeface="Arial"/>
              </a:rPr>
              <a:t>: </a:t>
            </a:r>
            <a:r>
              <a:rPr b="0" spc="-15" dirty="0">
                <a:latin typeface="Arial"/>
                <a:cs typeface="Arial"/>
              </a:rPr>
              <a:t>hello </a:t>
            </a:r>
            <a:r>
              <a:rPr b="0" dirty="0">
                <a:latin typeface="Arial"/>
                <a:cs typeface="Arial"/>
              </a:rPr>
              <a:t>world in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1507" y="1678951"/>
            <a:ext cx="6560184" cy="520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7357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#include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&lt;stdio.h&gt;  </a:t>
            </a:r>
            <a:r>
              <a:rPr sz="2000" dirty="0">
                <a:solidFill>
                  <a:srgbClr val="FF4F4F"/>
                </a:solidFill>
                <a:latin typeface="Arial"/>
                <a:cs typeface="Arial"/>
              </a:rPr>
              <a:t>#include</a:t>
            </a:r>
            <a:r>
              <a:rPr sz="2000" spc="-4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F4F"/>
                </a:solidFill>
                <a:latin typeface="Arial"/>
                <a:cs typeface="Arial"/>
              </a:rPr>
              <a:t>&lt;omp.h&gt;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62585" marR="2990215" indent="-3505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int main (int argc, char *argv[])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{  int id,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nthreads;</a:t>
            </a:r>
            <a:endParaRPr sz="2000">
              <a:latin typeface="Arial"/>
              <a:cs typeface="Arial"/>
            </a:endParaRPr>
          </a:p>
          <a:p>
            <a:pPr marL="362585">
              <a:lnSpc>
                <a:spcPct val="100000"/>
              </a:lnSpc>
            </a:pPr>
            <a:r>
              <a:rPr sz="2000" dirty="0">
                <a:solidFill>
                  <a:srgbClr val="FF4F4F"/>
                </a:solidFill>
                <a:latin typeface="Arial"/>
                <a:cs typeface="Arial"/>
              </a:rPr>
              <a:t>#pragma omp parallel</a:t>
            </a:r>
            <a:r>
              <a:rPr sz="2000" spc="-6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F4F"/>
                </a:solidFill>
                <a:latin typeface="Arial"/>
                <a:cs typeface="Arial"/>
              </a:rPr>
              <a:t>private(id)</a:t>
            </a:r>
            <a:endParaRPr sz="2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id =</a:t>
            </a:r>
            <a:r>
              <a:rPr sz="2000" spc="-5" dirty="0">
                <a:latin typeface="Arial"/>
                <a:cs typeface="Arial"/>
              </a:rPr>
              <a:t> omp_get_thread_num();</a:t>
            </a:r>
            <a:endParaRPr sz="2000">
              <a:latin typeface="Arial"/>
              <a:cs typeface="Arial"/>
            </a:endParaRPr>
          </a:p>
          <a:p>
            <a:pPr marL="927100" marR="969644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printf("Hello World from </a:t>
            </a:r>
            <a:r>
              <a:rPr sz="2000" spc="-10" dirty="0">
                <a:latin typeface="Arial"/>
                <a:cs typeface="Arial"/>
              </a:rPr>
              <a:t>thread </a:t>
            </a:r>
            <a:r>
              <a:rPr sz="2000" dirty="0">
                <a:latin typeface="Arial"/>
                <a:cs typeface="Arial"/>
              </a:rPr>
              <a:t>%d\n",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id);  </a:t>
            </a:r>
            <a:r>
              <a:rPr sz="2000" dirty="0">
                <a:solidFill>
                  <a:srgbClr val="FF4F4F"/>
                </a:solidFill>
                <a:latin typeface="Arial"/>
                <a:cs typeface="Arial"/>
              </a:rPr>
              <a:t>#pragma omp</a:t>
            </a:r>
            <a:r>
              <a:rPr sz="2000" spc="-5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F4F"/>
                </a:solidFill>
                <a:latin typeface="Arial"/>
                <a:cs typeface="Arial"/>
              </a:rPr>
              <a:t>barrier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if ( id == 0 )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18415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nthreads = </a:t>
            </a:r>
            <a:r>
              <a:rPr sz="2000" spc="-5" dirty="0">
                <a:latin typeface="Arial"/>
                <a:cs typeface="Arial"/>
              </a:rPr>
              <a:t>omp_get_num_threads();  </a:t>
            </a:r>
            <a:r>
              <a:rPr sz="2000" dirty="0">
                <a:latin typeface="Arial"/>
                <a:cs typeface="Arial"/>
              </a:rPr>
              <a:t>printf("There are %d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threads\n",nthreads);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return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09600"/>
            <a:ext cx="72989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Compile and </a:t>
            </a:r>
            <a:r>
              <a:rPr sz="2800" spc="-5" dirty="0" smtClean="0"/>
              <a:t>Run</a:t>
            </a:r>
            <a:r>
              <a:rPr lang="en-CA" sz="2800" spc="-5" dirty="0" smtClean="0"/>
              <a:t> (Demo on Graham)</a:t>
            </a:r>
            <a:endParaRPr sz="2800" dirty="0"/>
          </a:p>
        </p:txBody>
      </p:sp>
      <p:sp>
        <p:nvSpPr>
          <p:cNvPr id="4" name="Rectangle 3"/>
          <p:cNvSpPr/>
          <p:nvPr/>
        </p:nvSpPr>
        <p:spPr>
          <a:xfrm>
            <a:off x="930655" y="1481824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pwd</a:t>
            </a: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/</a:t>
            </a:r>
            <a:r>
              <a:rPr lang="en-CA" sz="2000" dirty="0" smtClean="0"/>
              <a:t>home/</a:t>
            </a:r>
            <a:r>
              <a:rPr lang="en-CA" sz="2000" dirty="0" err="1" smtClean="0"/>
              <a:t>jemmyhu</a:t>
            </a:r>
            <a:r>
              <a:rPr lang="en-CA" sz="2000" dirty="0" smtClean="0"/>
              <a:t>/</a:t>
            </a:r>
            <a:r>
              <a:rPr lang="en-CA" sz="2000" dirty="0" err="1" smtClean="0"/>
              <a:t>jeff_class</a:t>
            </a:r>
            <a:r>
              <a:rPr lang="en-CA" sz="2000" dirty="0" smtClean="0"/>
              <a:t>/</a:t>
            </a:r>
            <a:r>
              <a:rPr lang="en-CA" sz="2000" dirty="0" err="1" smtClean="0"/>
              <a:t>openmp</a:t>
            </a:r>
            <a:endParaRPr lang="en-CA" sz="2000" dirty="0" smtClean="0"/>
          </a:p>
          <a:p>
            <a:r>
              <a:rPr lang="en-CA" sz="2000" dirty="0" smtClean="0"/>
              <a:t> </a:t>
            </a:r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>
                <a:solidFill>
                  <a:srgbClr val="FF0000"/>
                </a:solidFill>
              </a:rPr>
              <a:t>ls</a:t>
            </a:r>
          </a:p>
          <a:p>
            <a:r>
              <a:rPr lang="en-CA" sz="2000" dirty="0" err="1"/>
              <a:t>hellow_omp.c</a:t>
            </a:r>
            <a:r>
              <a:rPr lang="en-CA" sz="2000" dirty="0"/>
              <a:t>    </a:t>
            </a:r>
            <a:r>
              <a:rPr lang="en-CA" sz="2000" dirty="0" err="1"/>
              <a:t>pi_openmp</a:t>
            </a:r>
            <a:r>
              <a:rPr lang="en-CA" sz="2000" dirty="0"/>
              <a:t>    pi_openmp.log</a:t>
            </a:r>
          </a:p>
          <a:p>
            <a:r>
              <a:rPr lang="en-CA" sz="2000" dirty="0"/>
              <a:t>hellow_omp.f90  </a:t>
            </a:r>
            <a:r>
              <a:rPr lang="en-CA" sz="2000" dirty="0" err="1"/>
              <a:t>pi_openmp.c</a:t>
            </a:r>
            <a:r>
              <a:rPr lang="en-CA" sz="2000" dirty="0"/>
              <a:t>  </a:t>
            </a:r>
            <a:r>
              <a:rPr lang="en-CA" sz="2000" dirty="0" smtClean="0"/>
              <a:t>pi_openmp.sh</a:t>
            </a: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icc</a:t>
            </a:r>
            <a:r>
              <a:rPr lang="en-CA" sz="2000" dirty="0">
                <a:solidFill>
                  <a:srgbClr val="FF0000"/>
                </a:solidFill>
              </a:rPr>
              <a:t> -</a:t>
            </a:r>
            <a:r>
              <a:rPr lang="en-CA" sz="2000" dirty="0" err="1">
                <a:solidFill>
                  <a:srgbClr val="FF0000"/>
                </a:solidFill>
              </a:rPr>
              <a:t>qopenmp</a:t>
            </a:r>
            <a:r>
              <a:rPr lang="en-CA" sz="2000" dirty="0">
                <a:solidFill>
                  <a:srgbClr val="FF0000"/>
                </a:solidFill>
              </a:rPr>
              <a:t> -o </a:t>
            </a:r>
            <a:r>
              <a:rPr lang="en-CA" sz="2000" dirty="0" err="1">
                <a:solidFill>
                  <a:srgbClr val="FF0000"/>
                </a:solidFill>
              </a:rPr>
              <a:t>hellow_omp</a:t>
            </a:r>
            <a:r>
              <a:rPr lang="en-CA" sz="2000" dirty="0">
                <a:solidFill>
                  <a:srgbClr val="FF0000"/>
                </a:solidFill>
              </a:rPr>
              <a:t> </a:t>
            </a:r>
            <a:r>
              <a:rPr lang="en-CA" sz="2000" dirty="0" err="1" smtClean="0">
                <a:solidFill>
                  <a:srgbClr val="FF0000"/>
                </a:solidFill>
              </a:rPr>
              <a:t>hellow_omp.c</a:t>
            </a:r>
            <a:endParaRPr lang="en-CA" sz="2000" dirty="0" smtClean="0">
              <a:solidFill>
                <a:srgbClr val="FF0000"/>
              </a:solidFill>
            </a:endParaRPr>
          </a:p>
          <a:p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>
                <a:solidFill>
                  <a:srgbClr val="FF0000"/>
                </a:solidFill>
              </a:rPr>
              <a:t>export OMP_NUM_THREADS=4  </a:t>
            </a:r>
            <a:endParaRPr lang="en-CA" sz="2000" dirty="0" smtClean="0">
              <a:solidFill>
                <a:srgbClr val="FF0000"/>
              </a:solidFill>
            </a:endParaRP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>
                <a:solidFill>
                  <a:srgbClr val="FF0000"/>
                </a:solidFill>
              </a:rPr>
              <a:t>./</a:t>
            </a:r>
            <a:r>
              <a:rPr lang="en-CA" sz="2000" dirty="0" err="1">
                <a:solidFill>
                  <a:srgbClr val="FF0000"/>
                </a:solidFill>
              </a:rPr>
              <a:t>hellow_omp</a:t>
            </a: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Hello World from thread 0</a:t>
            </a:r>
          </a:p>
          <a:p>
            <a:r>
              <a:rPr lang="en-CA" sz="2000" dirty="0"/>
              <a:t>There are 4 threads</a:t>
            </a:r>
          </a:p>
          <a:p>
            <a:r>
              <a:rPr lang="en-CA" sz="2000" dirty="0"/>
              <a:t>Hello World from thread 2</a:t>
            </a:r>
          </a:p>
          <a:p>
            <a:r>
              <a:rPr lang="en-CA" sz="2000" dirty="0"/>
              <a:t>Hello World from thread 1</a:t>
            </a:r>
          </a:p>
          <a:p>
            <a:r>
              <a:rPr lang="en-CA" sz="2000" dirty="0"/>
              <a:t>Hello World from thread 3</a:t>
            </a:r>
          </a:p>
          <a:p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2459" y="1234368"/>
            <a:ext cx="7575702" cy="5321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371" y="1274148"/>
            <a:ext cx="7393522" cy="5156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100" y="648704"/>
            <a:ext cx="4531995" cy="2713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#include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&lt;stdio.h&gt;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ts val="1930"/>
              </a:lnSpc>
              <a:spcBef>
                <a:spcPts val="55"/>
              </a:spcBef>
              <a:tabLst>
                <a:tab pos="23876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#include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&lt;omp.h&gt;	</a:t>
            </a:r>
            <a:r>
              <a:rPr sz="1600" b="1" spc="-5" dirty="0">
                <a:latin typeface="Times New Roman"/>
                <a:cs typeface="Times New Roman"/>
              </a:rPr>
              <a:t>/* </a:t>
            </a:r>
            <a:r>
              <a:rPr sz="1600" b="1" dirty="0">
                <a:latin typeface="Times New Roman"/>
                <a:cs typeface="Times New Roman"/>
              </a:rPr>
              <a:t>OpenMP </a:t>
            </a:r>
            <a:r>
              <a:rPr sz="1600" b="1" spc="-5" dirty="0">
                <a:latin typeface="Times New Roman"/>
                <a:cs typeface="Times New Roman"/>
              </a:rPr>
              <a:t>header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file*/  </a:t>
            </a:r>
            <a:r>
              <a:rPr sz="1600" b="1" spc="-5" dirty="0">
                <a:latin typeface="Times New Roman"/>
                <a:cs typeface="Times New Roman"/>
              </a:rPr>
              <a:t>#define NUM_STEPS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 smtClean="0">
                <a:latin typeface="Times New Roman"/>
                <a:cs typeface="Times New Roman"/>
              </a:rPr>
              <a:t>10000000</a:t>
            </a:r>
            <a:r>
              <a:rPr lang="en-CA" sz="1600" b="1" dirty="0" smtClean="0">
                <a:latin typeface="Times New Roman"/>
                <a:cs typeface="Times New Roman"/>
              </a:rPr>
              <a:t>0</a:t>
            </a:r>
            <a:r>
              <a:rPr sz="1600" b="1" dirty="0" smtClean="0">
                <a:latin typeface="Times New Roman"/>
                <a:cs typeface="Times New Roman"/>
              </a:rPr>
              <a:t>0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55"/>
              </a:lnSpc>
            </a:pPr>
            <a:r>
              <a:rPr sz="1600" b="1" spc="-5" dirty="0">
                <a:latin typeface="Times New Roman"/>
                <a:cs typeface="Times New Roman"/>
              </a:rPr>
              <a:t>int main(int argc, char </a:t>
            </a:r>
            <a:r>
              <a:rPr sz="1600" b="1" dirty="0">
                <a:latin typeface="Times New Roman"/>
                <a:cs typeface="Times New Roman"/>
              </a:rPr>
              <a:t>*argv[])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{</a:t>
            </a:r>
            <a:endParaRPr sz="1600" dirty="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spcBef>
                <a:spcPts val="15"/>
              </a:spcBef>
            </a:pPr>
            <a:r>
              <a:rPr sz="1600" b="1" spc="-5" dirty="0">
                <a:latin typeface="Times New Roman"/>
                <a:cs typeface="Times New Roman"/>
              </a:rPr>
              <a:t>int i, </a:t>
            </a:r>
            <a:r>
              <a:rPr sz="1600" b="1" dirty="0">
                <a:latin typeface="Times New Roman"/>
                <a:cs typeface="Times New Roman"/>
              </a:rPr>
              <a:t>nthreads;</a:t>
            </a:r>
            <a:endParaRPr sz="1600" dirty="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double x, pi, sum =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0.0;</a:t>
            </a:r>
            <a:endParaRPr sz="1600" dirty="0">
              <a:latin typeface="Times New Roman"/>
              <a:cs typeface="Times New Roman"/>
            </a:endParaRPr>
          </a:p>
          <a:p>
            <a:pPr marL="213360" marR="740410">
              <a:lnSpc>
                <a:spcPts val="1930"/>
              </a:lnSpc>
              <a:spcBef>
                <a:spcPts val="55"/>
              </a:spcBef>
            </a:pPr>
            <a:r>
              <a:rPr sz="1600" b="1" spc="-5" dirty="0">
                <a:latin typeface="Times New Roman"/>
                <a:cs typeface="Times New Roman"/>
              </a:rPr>
              <a:t>double step = </a:t>
            </a:r>
            <a:r>
              <a:rPr sz="1600" b="1" dirty="0">
                <a:latin typeface="Times New Roman"/>
                <a:cs typeface="Times New Roman"/>
              </a:rPr>
              <a:t>1.0/(double) NUM_STEPS;  </a:t>
            </a:r>
            <a:r>
              <a:rPr sz="1600" b="1" dirty="0">
                <a:solidFill>
                  <a:srgbClr val="FF4F4F"/>
                </a:solidFill>
                <a:latin typeface="Times New Roman"/>
                <a:cs typeface="Times New Roman"/>
              </a:rPr>
              <a:t>start_time </a:t>
            </a:r>
            <a:r>
              <a:rPr sz="16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=</a:t>
            </a:r>
            <a:r>
              <a:rPr sz="1600" b="1" spc="-10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4F4F"/>
                </a:solidFill>
                <a:latin typeface="Times New Roman"/>
                <a:cs typeface="Times New Roman"/>
              </a:rPr>
              <a:t>omp_get_wtime();</a:t>
            </a:r>
            <a:endParaRPr sz="1600" dirty="0">
              <a:latin typeface="Times New Roman"/>
              <a:cs typeface="Times New Roman"/>
            </a:endParaRPr>
          </a:p>
          <a:p>
            <a:pPr marL="213360">
              <a:lnSpc>
                <a:spcPts val="1855"/>
              </a:lnSpc>
            </a:pPr>
            <a:r>
              <a:rPr sz="16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#pragma omp</a:t>
            </a:r>
            <a:r>
              <a:rPr sz="1600" b="1" spc="45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parallel</a:t>
            </a:r>
            <a:endParaRPr sz="1600" dirty="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latin typeface="Times New Roman"/>
                <a:cs typeface="Times New Roman"/>
              </a:rPr>
              <a:t>{</a:t>
            </a:r>
            <a:endParaRPr sz="1600" dirty="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nthreads =</a:t>
            </a:r>
            <a:r>
              <a:rPr sz="1600" b="1" dirty="0">
                <a:latin typeface="Times New Roman"/>
                <a:cs typeface="Times New Roman"/>
              </a:rPr>
              <a:t> omp_get_num_threads();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3338558"/>
            <a:ext cx="6070600" cy="3935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783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#pragma omp for </a:t>
            </a:r>
            <a:r>
              <a:rPr sz="1600" b="1" dirty="0">
                <a:solidFill>
                  <a:srgbClr val="FF4F4F"/>
                </a:solidFill>
                <a:latin typeface="Times New Roman"/>
                <a:cs typeface="Times New Roman"/>
              </a:rPr>
              <a:t>private(x) reduction(+:sum) schedule(runtime)  </a:t>
            </a:r>
            <a:r>
              <a:rPr sz="1600" b="1" spc="-5" dirty="0">
                <a:latin typeface="Times New Roman"/>
                <a:cs typeface="Times New Roman"/>
              </a:rPr>
              <a:t>for </a:t>
            </a:r>
            <a:r>
              <a:rPr sz="1600" b="1" spc="5" dirty="0">
                <a:latin typeface="Times New Roman"/>
                <a:cs typeface="Times New Roman"/>
              </a:rPr>
              <a:t>(i=0; </a:t>
            </a:r>
            <a:r>
              <a:rPr sz="1600" b="1" spc="-5" dirty="0">
                <a:latin typeface="Times New Roman"/>
                <a:cs typeface="Times New Roman"/>
              </a:rPr>
              <a:t>i &lt; NUM_STEPS; ++i)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{</a:t>
            </a:r>
            <a:endParaRPr sz="1600">
              <a:latin typeface="Times New Roman"/>
              <a:cs typeface="Times New Roman"/>
            </a:endParaRPr>
          </a:p>
          <a:p>
            <a:pPr marL="620395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x =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(i+0.5)*step;</a:t>
            </a:r>
            <a:endParaRPr sz="1600">
              <a:latin typeface="Times New Roman"/>
              <a:cs typeface="Times New Roman"/>
            </a:endParaRPr>
          </a:p>
          <a:p>
            <a:pPr marL="620395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latin typeface="Times New Roman"/>
                <a:cs typeface="Times New Roman"/>
              </a:rPr>
              <a:t>sum = </a:t>
            </a:r>
            <a:r>
              <a:rPr sz="1600" b="1" spc="10" dirty="0">
                <a:latin typeface="Times New Roman"/>
                <a:cs typeface="Times New Roman"/>
              </a:rPr>
              <a:t>sum </a:t>
            </a:r>
            <a:r>
              <a:rPr sz="1600" b="1" spc="-5" dirty="0">
                <a:latin typeface="Times New Roman"/>
                <a:cs typeface="Times New Roman"/>
              </a:rPr>
              <a:t>+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4.0/(1.0+x*x);</a:t>
            </a:r>
            <a:endParaRPr sz="160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}</a:t>
            </a:r>
            <a:endParaRPr sz="160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  <a:spcBef>
                <a:spcPts val="15"/>
              </a:spcBef>
            </a:pPr>
            <a:r>
              <a:rPr sz="16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#pragma omp</a:t>
            </a:r>
            <a:r>
              <a:rPr sz="1600" b="1" spc="45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master</a:t>
            </a:r>
            <a:endParaRPr sz="160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{</a:t>
            </a:r>
            <a:endParaRPr sz="1600">
              <a:latin typeface="Times New Roman"/>
              <a:cs typeface="Times New Roman"/>
            </a:endParaRPr>
          </a:p>
          <a:p>
            <a:pPr marL="620395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pi = step *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sum;</a:t>
            </a:r>
            <a:endParaRPr sz="160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latin typeface="Times New Roman"/>
                <a:cs typeface="Times New Roman"/>
              </a:rPr>
              <a:t>}</a:t>
            </a:r>
            <a:endParaRPr sz="160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}</a:t>
            </a:r>
            <a:endParaRPr sz="160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solidFill>
                  <a:srgbClr val="FF4F4F"/>
                </a:solidFill>
                <a:latin typeface="Times New Roman"/>
                <a:cs typeface="Times New Roman"/>
              </a:rPr>
              <a:t>end_time </a:t>
            </a:r>
            <a:r>
              <a:rPr sz="1600" b="1" spc="-5" dirty="0">
                <a:solidFill>
                  <a:srgbClr val="FF4F4F"/>
                </a:solidFill>
                <a:latin typeface="Times New Roman"/>
                <a:cs typeface="Times New Roman"/>
              </a:rPr>
              <a:t>=</a:t>
            </a:r>
            <a:r>
              <a:rPr sz="1600" b="1" spc="-30" dirty="0">
                <a:solidFill>
                  <a:srgbClr val="FF4F4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4F4F"/>
                </a:solidFill>
                <a:latin typeface="Times New Roman"/>
                <a:cs typeface="Times New Roman"/>
              </a:rPr>
              <a:t>omp_get_wtime();</a:t>
            </a:r>
            <a:endParaRPr sz="1600">
              <a:latin typeface="Times New Roman"/>
              <a:cs typeface="Times New Roman"/>
            </a:endParaRPr>
          </a:p>
          <a:p>
            <a:pPr marL="213360" marR="179070">
              <a:lnSpc>
                <a:spcPts val="1930"/>
              </a:lnSpc>
              <a:spcBef>
                <a:spcPts val="60"/>
              </a:spcBef>
            </a:pPr>
            <a:r>
              <a:rPr sz="1600" b="1" dirty="0">
                <a:latin typeface="Times New Roman"/>
                <a:cs typeface="Times New Roman"/>
              </a:rPr>
              <a:t>printf("parallel </a:t>
            </a:r>
            <a:r>
              <a:rPr sz="1600" b="1" spc="-5" dirty="0">
                <a:latin typeface="Times New Roman"/>
                <a:cs typeface="Times New Roman"/>
              </a:rPr>
              <a:t>program </a:t>
            </a:r>
            <a:r>
              <a:rPr sz="1600" b="1" dirty="0">
                <a:latin typeface="Times New Roman"/>
                <a:cs typeface="Times New Roman"/>
              </a:rPr>
              <a:t>results </a:t>
            </a:r>
            <a:r>
              <a:rPr sz="1600" b="1" spc="-5" dirty="0">
                <a:latin typeface="Times New Roman"/>
                <a:cs typeface="Times New Roman"/>
              </a:rPr>
              <a:t>with %d threads:\n", </a:t>
            </a:r>
            <a:r>
              <a:rPr sz="1600" b="1" dirty="0">
                <a:latin typeface="Times New Roman"/>
                <a:cs typeface="Times New Roman"/>
              </a:rPr>
              <a:t>nthreads);  printf("pi </a:t>
            </a:r>
            <a:r>
              <a:rPr sz="1600" b="1" spc="-5" dirty="0">
                <a:latin typeface="Times New Roman"/>
                <a:cs typeface="Times New Roman"/>
              </a:rPr>
              <a:t>= %g </a:t>
            </a:r>
            <a:r>
              <a:rPr sz="1600" b="1" dirty="0">
                <a:latin typeface="Times New Roman"/>
                <a:cs typeface="Times New Roman"/>
              </a:rPr>
              <a:t>(%17.15f)\n",pi,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pi);</a:t>
            </a:r>
            <a:endParaRPr sz="1600">
              <a:latin typeface="Times New Roman"/>
              <a:cs typeface="Times New Roman"/>
            </a:endParaRPr>
          </a:p>
          <a:p>
            <a:pPr marL="215265" marR="129539" indent="-1905">
              <a:lnSpc>
                <a:spcPts val="1920"/>
              </a:lnSpc>
            </a:pPr>
            <a:r>
              <a:rPr sz="1600" b="1" dirty="0">
                <a:latin typeface="Times New Roman"/>
                <a:cs typeface="Times New Roman"/>
              </a:rPr>
              <a:t>printf("time </a:t>
            </a:r>
            <a:r>
              <a:rPr sz="1600" b="1" spc="-5" dirty="0">
                <a:latin typeface="Times New Roman"/>
                <a:cs typeface="Times New Roman"/>
              </a:rPr>
              <a:t>to compute = %g seconds\n", </a:t>
            </a:r>
            <a:r>
              <a:rPr sz="1600" b="1" dirty="0">
                <a:latin typeface="Times New Roman"/>
                <a:cs typeface="Times New Roman"/>
              </a:rPr>
              <a:t>end_time </a:t>
            </a:r>
            <a:r>
              <a:rPr sz="1600" b="1" spc="-5" dirty="0">
                <a:latin typeface="Times New Roman"/>
                <a:cs typeface="Times New Roman"/>
              </a:rPr>
              <a:t>- </a:t>
            </a:r>
            <a:r>
              <a:rPr sz="1600" b="1" dirty="0">
                <a:latin typeface="Times New Roman"/>
                <a:cs typeface="Times New Roman"/>
              </a:rPr>
              <a:t>start_time);  </a:t>
            </a:r>
            <a:r>
              <a:rPr sz="1600" b="1" spc="-5" dirty="0">
                <a:latin typeface="Times New Roman"/>
                <a:cs typeface="Times New Roman"/>
              </a:rPr>
              <a:t>return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0;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70"/>
              </a:lnSpc>
            </a:pPr>
            <a:r>
              <a:rPr sz="1600" b="1" spc="-5" dirty="0">
                <a:latin typeface="Times New Roman"/>
                <a:cs typeface="Times New Roman"/>
              </a:rPr>
              <a:t>}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6228" y="1220724"/>
            <a:ext cx="2444750" cy="367665"/>
          </a:xfrm>
          <a:prstGeom prst="rect">
            <a:avLst/>
          </a:prstGeom>
          <a:solidFill>
            <a:srgbClr val="BADFE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pi </a:t>
            </a:r>
            <a:r>
              <a:rPr sz="1800" b="1" spc="-5" dirty="0">
                <a:latin typeface="Arial"/>
                <a:cs typeface="Arial"/>
              </a:rPr>
              <a:t>– </a:t>
            </a:r>
            <a:r>
              <a:rPr sz="1800" b="1" dirty="0">
                <a:latin typeface="Arial"/>
                <a:cs typeface="Arial"/>
              </a:rPr>
              <a:t>OpenMP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version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8823" y="685800"/>
            <a:ext cx="437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Compile and Run </a:t>
            </a:r>
            <a:r>
              <a:rPr sz="2400" dirty="0" smtClean="0"/>
              <a:t>on</a:t>
            </a:r>
            <a:r>
              <a:rPr lang="en-CA" sz="2400" spc="-75" dirty="0"/>
              <a:t> </a:t>
            </a:r>
            <a:r>
              <a:rPr lang="en-CA" sz="2400" spc="-75" dirty="0" smtClean="0"/>
              <a:t>Graham</a:t>
            </a:r>
            <a:endParaRPr sz="2400" dirty="0"/>
          </a:p>
        </p:txBody>
      </p:sp>
      <p:sp>
        <p:nvSpPr>
          <p:cNvPr id="9" name="Rectangle 8"/>
          <p:cNvSpPr/>
          <p:nvPr/>
        </p:nvSpPr>
        <p:spPr>
          <a:xfrm>
            <a:off x="762000" y="17526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icc</a:t>
            </a:r>
            <a:r>
              <a:rPr lang="en-CA" sz="2000" dirty="0">
                <a:solidFill>
                  <a:srgbClr val="FF0000"/>
                </a:solidFill>
              </a:rPr>
              <a:t> -</a:t>
            </a:r>
            <a:r>
              <a:rPr lang="en-CA" sz="2000" dirty="0" err="1">
                <a:solidFill>
                  <a:srgbClr val="FF0000"/>
                </a:solidFill>
              </a:rPr>
              <a:t>qopenmp</a:t>
            </a:r>
            <a:r>
              <a:rPr lang="en-CA" sz="2000" dirty="0">
                <a:solidFill>
                  <a:srgbClr val="FF0000"/>
                </a:solidFill>
              </a:rPr>
              <a:t> -o </a:t>
            </a:r>
            <a:r>
              <a:rPr lang="en-CA" sz="2000" dirty="0" err="1">
                <a:solidFill>
                  <a:srgbClr val="FF0000"/>
                </a:solidFill>
              </a:rPr>
              <a:t>pi_openmp</a:t>
            </a:r>
            <a:r>
              <a:rPr lang="en-CA" sz="2000" dirty="0">
                <a:solidFill>
                  <a:srgbClr val="FF0000"/>
                </a:solidFill>
              </a:rPr>
              <a:t> </a:t>
            </a:r>
            <a:r>
              <a:rPr lang="en-CA" sz="2000" dirty="0" err="1" smtClean="0">
                <a:solidFill>
                  <a:srgbClr val="FF0000"/>
                </a:solidFill>
              </a:rPr>
              <a:t>pi_openmp.c</a:t>
            </a:r>
            <a:endParaRPr lang="en-CA" sz="2000" dirty="0" smtClean="0">
              <a:solidFill>
                <a:srgbClr val="FF0000"/>
              </a:solidFill>
            </a:endParaRP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>
                <a:solidFill>
                  <a:srgbClr val="FF0000"/>
                </a:solidFill>
              </a:rPr>
              <a:t>export </a:t>
            </a:r>
            <a:r>
              <a:rPr lang="en-CA" sz="2000" dirty="0" smtClean="0">
                <a:solidFill>
                  <a:srgbClr val="FF0000"/>
                </a:solidFill>
              </a:rPr>
              <a:t>OMP_NUM_THREADS=4</a:t>
            </a:r>
            <a:endParaRPr lang="en-CA" sz="2000" dirty="0">
              <a:solidFill>
                <a:srgbClr val="FF0000"/>
              </a:solidFill>
            </a:endParaRP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>
                <a:solidFill>
                  <a:srgbClr val="FF0000"/>
                </a:solidFill>
              </a:rPr>
              <a:t>./</a:t>
            </a:r>
            <a:r>
              <a:rPr lang="en-CA" sz="2000" dirty="0" err="1">
                <a:solidFill>
                  <a:srgbClr val="FF0000"/>
                </a:solidFill>
              </a:rPr>
              <a:t>pi_openmp</a:t>
            </a: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parallel program results with 4 threads:</a:t>
            </a:r>
          </a:p>
          <a:p>
            <a:r>
              <a:rPr lang="en-CA" sz="2000" dirty="0"/>
              <a:t>pi = 3.14159  (3.141592653589854)</a:t>
            </a:r>
          </a:p>
          <a:p>
            <a:r>
              <a:rPr lang="en-CA" sz="2000" dirty="0"/>
              <a:t>time to compute = 0.333541 seconds</a:t>
            </a: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>
                <a:solidFill>
                  <a:srgbClr val="FF0000"/>
                </a:solidFill>
              </a:rPr>
              <a:t>export OMP_NUM_THREADS=1</a:t>
            </a: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openmp</a:t>
            </a:r>
            <a:r>
              <a:rPr lang="en-CA" sz="2000" dirty="0"/>
              <a:t>]$ </a:t>
            </a:r>
            <a:r>
              <a:rPr lang="en-CA" sz="2000" dirty="0">
                <a:solidFill>
                  <a:srgbClr val="FF0000"/>
                </a:solidFill>
              </a:rPr>
              <a:t>./</a:t>
            </a:r>
            <a:r>
              <a:rPr lang="en-CA" sz="2000" dirty="0" err="1">
                <a:solidFill>
                  <a:srgbClr val="FF0000"/>
                </a:solidFill>
              </a:rPr>
              <a:t>pi_openmp</a:t>
            </a: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parallel program results with 1 threads:</a:t>
            </a:r>
          </a:p>
          <a:p>
            <a:r>
              <a:rPr lang="en-CA" sz="2000" dirty="0"/>
              <a:t>pi = 3.14159  (3.141592653589768)</a:t>
            </a:r>
          </a:p>
          <a:p>
            <a:r>
              <a:rPr lang="en-CA" sz="2000" dirty="0"/>
              <a:t>time to compute = 1.2799 seconds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1947" y="1177532"/>
            <a:ext cx="1866264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0"/>
              </a:spcBef>
            </a:pPr>
            <a:r>
              <a:rPr sz="1600" b="1" spc="-5" dirty="0">
                <a:latin typeface="Arial"/>
                <a:cs typeface="Arial"/>
              </a:rPr>
              <a:t>#include </a:t>
            </a:r>
            <a:r>
              <a:rPr sz="1600" b="1" dirty="0">
                <a:latin typeface="Arial"/>
                <a:cs typeface="Arial"/>
              </a:rPr>
              <a:t>&lt;stdio.h&gt;  </a:t>
            </a:r>
            <a:r>
              <a:rPr sz="1600" b="1" spc="-5" dirty="0">
                <a:latin typeface="Arial"/>
                <a:cs typeface="Arial"/>
              </a:rPr>
              <a:t>#include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&lt;stdlib.h&gt;  </a:t>
            </a:r>
            <a:r>
              <a:rPr sz="1600" b="1" spc="-5" dirty="0">
                <a:latin typeface="Arial"/>
                <a:cs typeface="Arial"/>
              </a:rPr>
              <a:t>#include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&lt;mpi.h&gt;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4051" y="1666737"/>
            <a:ext cx="1849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/* MPI header </a:t>
            </a:r>
            <a:r>
              <a:rPr sz="1600" b="1" spc="5" dirty="0">
                <a:latin typeface="Arial"/>
                <a:cs typeface="Arial"/>
              </a:rPr>
              <a:t>file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*/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361947" y="1910569"/>
            <a:ext cx="5973445" cy="47260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#define NUM_STEPS</a:t>
            </a:r>
            <a:r>
              <a:rPr spc="-10" dirty="0"/>
              <a:t> </a:t>
            </a:r>
            <a:r>
              <a:rPr spc="-5" dirty="0" smtClean="0"/>
              <a:t>1000000</a:t>
            </a:r>
            <a:r>
              <a:rPr lang="en-CA" spc="-5" dirty="0" smtClean="0"/>
              <a:t>0</a:t>
            </a:r>
            <a:r>
              <a:rPr spc="-5" dirty="0" smtClean="0"/>
              <a:t>00</a:t>
            </a:r>
            <a:endParaRPr spc="-5" dirty="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39395" marR="2919095" indent="-227329">
              <a:lnSpc>
                <a:spcPct val="100000"/>
              </a:lnSpc>
            </a:pPr>
            <a:r>
              <a:rPr spc="-5" dirty="0"/>
              <a:t>int main(int argc, char *argv[]) {  int</a:t>
            </a:r>
            <a:r>
              <a:rPr spc="10" dirty="0"/>
              <a:t> </a:t>
            </a:r>
            <a:r>
              <a:rPr spc="-5" dirty="0"/>
              <a:t>nprocs;</a:t>
            </a:r>
          </a:p>
          <a:p>
            <a:pPr marL="239395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int</a:t>
            </a:r>
            <a:r>
              <a:rPr spc="20" dirty="0"/>
              <a:t> </a:t>
            </a:r>
            <a:r>
              <a:rPr spc="-5" dirty="0"/>
              <a:t>myid;</a:t>
            </a:r>
          </a:p>
          <a:p>
            <a:pPr marL="239395" marR="2955925">
              <a:lnSpc>
                <a:spcPts val="1930"/>
              </a:lnSpc>
              <a:spcBef>
                <a:spcPts val="55"/>
              </a:spcBef>
            </a:pPr>
            <a:r>
              <a:rPr spc="-5" dirty="0"/>
              <a:t>double </a:t>
            </a:r>
            <a:r>
              <a:rPr dirty="0"/>
              <a:t>start_time,</a:t>
            </a:r>
            <a:r>
              <a:rPr spc="-55" dirty="0"/>
              <a:t> </a:t>
            </a:r>
            <a:r>
              <a:rPr dirty="0"/>
              <a:t>end_time;  </a:t>
            </a:r>
            <a:r>
              <a:rPr spc="-5" dirty="0"/>
              <a:t>int</a:t>
            </a:r>
            <a:r>
              <a:rPr spc="20" dirty="0"/>
              <a:t> </a:t>
            </a:r>
            <a:r>
              <a:rPr spc="-5" dirty="0"/>
              <a:t>i;</a:t>
            </a:r>
          </a:p>
          <a:p>
            <a:pPr marL="239395" marR="4001770">
              <a:lnSpc>
                <a:spcPts val="1920"/>
              </a:lnSpc>
            </a:pPr>
            <a:r>
              <a:rPr spc="-5" dirty="0"/>
              <a:t>double x, </a:t>
            </a:r>
            <a:r>
              <a:rPr spc="5" dirty="0"/>
              <a:t>pi;  </a:t>
            </a:r>
            <a:r>
              <a:rPr spc="-5" dirty="0"/>
              <a:t>double sum =</a:t>
            </a:r>
            <a:r>
              <a:rPr spc="-15" dirty="0"/>
              <a:t> </a:t>
            </a:r>
            <a:r>
              <a:rPr spc="-5" dirty="0"/>
              <a:t>0.0;</a:t>
            </a:r>
          </a:p>
          <a:p>
            <a:pPr marL="239395">
              <a:lnSpc>
                <a:spcPts val="1870"/>
              </a:lnSpc>
            </a:pPr>
            <a:r>
              <a:rPr spc="-5" dirty="0"/>
              <a:t>double step = 1.0/(double)</a:t>
            </a:r>
            <a:r>
              <a:rPr spc="40" dirty="0"/>
              <a:t> </a:t>
            </a:r>
            <a:r>
              <a:rPr dirty="0"/>
              <a:t>NUM_STEPS;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</a:pPr>
            <a:r>
              <a:rPr spc="-5" dirty="0"/>
              <a:t>/* </a:t>
            </a:r>
            <a:r>
              <a:rPr dirty="0"/>
              <a:t>initialize </a:t>
            </a:r>
            <a:r>
              <a:rPr spc="5" dirty="0"/>
              <a:t>for </a:t>
            </a:r>
            <a:r>
              <a:rPr spc="-5" dirty="0"/>
              <a:t>MPI</a:t>
            </a:r>
            <a:r>
              <a:rPr spc="-25" dirty="0"/>
              <a:t> </a:t>
            </a:r>
            <a:r>
              <a:rPr spc="10" dirty="0"/>
              <a:t>*/</a:t>
            </a:r>
          </a:p>
          <a:p>
            <a:pPr marL="182880">
              <a:lnSpc>
                <a:spcPct val="100000"/>
              </a:lnSpc>
              <a:tabLst>
                <a:tab pos="2833370" algn="l"/>
              </a:tabLst>
            </a:pPr>
            <a:r>
              <a:rPr dirty="0">
                <a:solidFill>
                  <a:srgbClr val="FF4F4F"/>
                </a:solidFill>
              </a:rPr>
              <a:t>MPI_Init(&amp;argc, &amp;argv);	</a:t>
            </a:r>
            <a:r>
              <a:rPr spc="-5" dirty="0"/>
              <a:t>/* starts </a:t>
            </a:r>
            <a:r>
              <a:rPr spc="10" dirty="0"/>
              <a:t>MPI</a:t>
            </a:r>
            <a:r>
              <a:rPr spc="-10" dirty="0"/>
              <a:t> </a:t>
            </a:r>
            <a:r>
              <a:rPr spc="-5" dirty="0"/>
              <a:t>*/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39395" marR="981075">
              <a:lnSpc>
                <a:spcPct val="100000"/>
              </a:lnSpc>
            </a:pPr>
            <a:r>
              <a:rPr spc="-5" dirty="0"/>
              <a:t>/* get number of processes */  </a:t>
            </a:r>
            <a:r>
              <a:rPr dirty="0">
                <a:solidFill>
                  <a:srgbClr val="FF4F4F"/>
                </a:solidFill>
              </a:rPr>
              <a:t>MPI_Comm_size(MPI_COMM_WORLD,</a:t>
            </a:r>
            <a:r>
              <a:rPr spc="-85" dirty="0">
                <a:solidFill>
                  <a:srgbClr val="FF4F4F"/>
                </a:solidFill>
              </a:rPr>
              <a:t> </a:t>
            </a:r>
            <a:r>
              <a:rPr dirty="0">
                <a:solidFill>
                  <a:srgbClr val="FF4F4F"/>
                </a:solidFill>
              </a:rPr>
              <a:t>&amp;nprocs);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39395" marR="5080">
              <a:lnSpc>
                <a:spcPct val="100600"/>
              </a:lnSpc>
            </a:pPr>
            <a:r>
              <a:rPr spc="-5" dirty="0"/>
              <a:t>/* get this </a:t>
            </a:r>
            <a:r>
              <a:rPr dirty="0"/>
              <a:t>process's </a:t>
            </a:r>
            <a:r>
              <a:rPr spc="-5" dirty="0"/>
              <a:t>number (ranges from 0 to nprocs - 1) */  </a:t>
            </a:r>
            <a:r>
              <a:rPr spc="-5" dirty="0">
                <a:solidFill>
                  <a:srgbClr val="FF4F4F"/>
                </a:solidFill>
              </a:rPr>
              <a:t>MPI_Comm_rank(MPI_COMM_WORLD, </a:t>
            </a:r>
            <a:r>
              <a:rPr dirty="0">
                <a:solidFill>
                  <a:srgbClr val="FF4F4F"/>
                </a:solidFill>
              </a:rPr>
              <a:t>&amp;myid);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48684" y="644651"/>
            <a:ext cx="2501265" cy="457200"/>
          </a:xfrm>
          <a:prstGeom prst="rect">
            <a:avLst/>
          </a:prstGeom>
          <a:solidFill>
            <a:srgbClr val="BADFE3"/>
          </a:solidFill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2400" dirty="0"/>
              <a:t>pi </a:t>
            </a:r>
            <a:r>
              <a:rPr sz="2400" spc="-5" dirty="0"/>
              <a:t>– </a:t>
            </a:r>
            <a:r>
              <a:rPr sz="2400" dirty="0"/>
              <a:t>MPI</a:t>
            </a:r>
            <a:r>
              <a:rPr sz="2400" spc="-70" dirty="0"/>
              <a:t> </a:t>
            </a:r>
            <a:r>
              <a:rPr sz="2400" dirty="0"/>
              <a:t>version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248" y="674612"/>
            <a:ext cx="27508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/* record </a:t>
            </a:r>
            <a:r>
              <a:rPr sz="1600" b="1" spc="5" dirty="0">
                <a:latin typeface="Arial"/>
                <a:cs typeface="Arial"/>
              </a:rPr>
              <a:t>start </a:t>
            </a:r>
            <a:r>
              <a:rPr sz="1600" b="1" spc="-5" dirty="0">
                <a:latin typeface="Arial"/>
                <a:cs typeface="Arial"/>
              </a:rPr>
              <a:t>time </a:t>
            </a:r>
            <a:r>
              <a:rPr sz="1600" b="1" spc="15" dirty="0">
                <a:latin typeface="Arial"/>
                <a:cs typeface="Arial"/>
              </a:rPr>
              <a:t>*/  </a:t>
            </a:r>
            <a:r>
              <a:rPr sz="1600" b="1" dirty="0">
                <a:solidFill>
                  <a:srgbClr val="FF4F4F"/>
                </a:solidFill>
                <a:latin typeface="Arial"/>
                <a:cs typeface="Arial"/>
              </a:rPr>
              <a:t>start_time </a:t>
            </a:r>
            <a:r>
              <a:rPr sz="1600" b="1" spc="-5" dirty="0">
                <a:solidFill>
                  <a:srgbClr val="FF4F4F"/>
                </a:solidFill>
                <a:latin typeface="Arial"/>
                <a:cs typeface="Arial"/>
              </a:rPr>
              <a:t>=</a:t>
            </a:r>
            <a:r>
              <a:rPr sz="1600" b="1" spc="-45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4F4F"/>
                </a:solidFill>
                <a:latin typeface="Arial"/>
                <a:cs typeface="Arial"/>
              </a:rPr>
              <a:t>MPI_Wtime();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1704" y="1651480"/>
            <a:ext cx="124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/* changed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*/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296" y="1407649"/>
            <a:ext cx="4138929" cy="1247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/* do </a:t>
            </a:r>
            <a:r>
              <a:rPr sz="1600" b="1" dirty="0">
                <a:latin typeface="Arial"/>
                <a:cs typeface="Arial"/>
              </a:rPr>
              <a:t>computation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*/</a:t>
            </a:r>
            <a:endParaRPr sz="1600">
              <a:latin typeface="Arial"/>
              <a:cs typeface="Arial"/>
            </a:endParaRPr>
          </a:p>
          <a:p>
            <a:pPr marL="241300" marR="5080" indent="-227329">
              <a:lnSpc>
                <a:spcPts val="1930"/>
              </a:lnSpc>
              <a:spcBef>
                <a:spcPts val="55"/>
              </a:spcBef>
            </a:pPr>
            <a:r>
              <a:rPr sz="1600" b="1" spc="-5" dirty="0">
                <a:latin typeface="Arial"/>
                <a:cs typeface="Arial"/>
              </a:rPr>
              <a:t>for </a:t>
            </a:r>
            <a:r>
              <a:rPr sz="1600" b="1" dirty="0">
                <a:latin typeface="Arial"/>
                <a:cs typeface="Arial"/>
              </a:rPr>
              <a:t>(i=myid; </a:t>
            </a:r>
            <a:r>
              <a:rPr sz="1600" b="1" spc="-5" dirty="0">
                <a:latin typeface="Arial"/>
                <a:cs typeface="Arial"/>
              </a:rPr>
              <a:t>i &lt; </a:t>
            </a:r>
            <a:r>
              <a:rPr sz="1600" b="1" dirty="0">
                <a:latin typeface="Arial"/>
                <a:cs typeface="Arial"/>
              </a:rPr>
              <a:t>NUM_STEPS; </a:t>
            </a:r>
            <a:r>
              <a:rPr sz="1600" b="1" spc="-5" dirty="0">
                <a:latin typeface="Arial"/>
                <a:cs typeface="Arial"/>
              </a:rPr>
              <a:t>i += nprocs) {  x =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(i+0.5)*step;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ts val="1855"/>
              </a:lnSpc>
            </a:pPr>
            <a:r>
              <a:rPr sz="1600" b="1" spc="-5" dirty="0">
                <a:latin typeface="Arial"/>
                <a:cs typeface="Arial"/>
              </a:rPr>
              <a:t>sum = sum +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4.0/(1.0+x*x);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-5" dirty="0"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227" y="2629889"/>
            <a:ext cx="8700770" cy="442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95"/>
              </a:spcBef>
              <a:tabLst>
                <a:tab pos="3759200" algn="l"/>
              </a:tabLst>
            </a:pPr>
            <a:r>
              <a:rPr sz="1600" b="1" spc="-5" dirty="0">
                <a:latin typeface="Arial"/>
                <a:cs typeface="Arial"/>
              </a:rPr>
              <a:t>sum = </a:t>
            </a:r>
            <a:r>
              <a:rPr sz="1600" b="1" spc="5" dirty="0">
                <a:latin typeface="Arial"/>
                <a:cs typeface="Arial"/>
              </a:rPr>
              <a:t>step </a:t>
            </a:r>
            <a:r>
              <a:rPr sz="1600" b="1" spc="-5" dirty="0">
                <a:latin typeface="Arial"/>
                <a:cs typeface="Arial"/>
              </a:rPr>
              <a:t>*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sum;	/* changed */</a:t>
            </a:r>
            <a:endParaRPr sz="16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</a:pPr>
            <a:r>
              <a:rPr sz="1600" b="1" spc="-5" dirty="0">
                <a:solidFill>
                  <a:srgbClr val="FF4F4F"/>
                </a:solidFill>
                <a:latin typeface="Arial"/>
                <a:cs typeface="Arial"/>
              </a:rPr>
              <a:t>MPI_Reduce(&amp;sum, </a:t>
            </a:r>
            <a:r>
              <a:rPr sz="1600" b="1" spc="5" dirty="0">
                <a:solidFill>
                  <a:srgbClr val="FF4F4F"/>
                </a:solidFill>
                <a:latin typeface="Arial"/>
                <a:cs typeface="Arial"/>
              </a:rPr>
              <a:t>&amp;pi, </a:t>
            </a:r>
            <a:r>
              <a:rPr sz="1600" b="1" spc="-5" dirty="0">
                <a:solidFill>
                  <a:srgbClr val="FF4F4F"/>
                </a:solidFill>
                <a:latin typeface="Arial"/>
                <a:cs typeface="Arial"/>
              </a:rPr>
              <a:t>1, </a:t>
            </a:r>
            <a:r>
              <a:rPr sz="1600" b="1" dirty="0">
                <a:solidFill>
                  <a:srgbClr val="FF4F4F"/>
                </a:solidFill>
                <a:latin typeface="Arial"/>
                <a:cs typeface="Arial"/>
              </a:rPr>
              <a:t>MPI_DOUBLE, MPI_SUM, </a:t>
            </a:r>
            <a:r>
              <a:rPr sz="1600" b="1" spc="-5" dirty="0">
                <a:solidFill>
                  <a:srgbClr val="FF4F4F"/>
                </a:solidFill>
                <a:latin typeface="Arial"/>
                <a:cs typeface="Arial"/>
              </a:rPr>
              <a:t>0, MPI_COMM_WORLD);/* </a:t>
            </a:r>
            <a:r>
              <a:rPr sz="1600" b="1" spc="-5" dirty="0">
                <a:latin typeface="Arial"/>
                <a:cs typeface="Arial"/>
              </a:rPr>
              <a:t>added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*/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39395" marR="6040755">
              <a:lnSpc>
                <a:spcPct val="1006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/* record </a:t>
            </a:r>
            <a:r>
              <a:rPr sz="1600" b="1" spc="5" dirty="0">
                <a:latin typeface="Arial"/>
                <a:cs typeface="Arial"/>
              </a:rPr>
              <a:t>end </a:t>
            </a:r>
            <a:r>
              <a:rPr sz="1600" b="1" spc="-5" dirty="0">
                <a:latin typeface="Arial"/>
                <a:cs typeface="Arial"/>
              </a:rPr>
              <a:t>time */  </a:t>
            </a:r>
            <a:r>
              <a:rPr sz="1600" b="1" spc="-5" dirty="0">
                <a:solidFill>
                  <a:srgbClr val="FF4F4F"/>
                </a:solidFill>
                <a:latin typeface="Arial"/>
                <a:cs typeface="Arial"/>
              </a:rPr>
              <a:t>end_time =</a:t>
            </a:r>
            <a:r>
              <a:rPr sz="1600" b="1" spc="-50" dirty="0">
                <a:solidFill>
                  <a:srgbClr val="FF4F4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4F4F"/>
                </a:solidFill>
                <a:latin typeface="Arial"/>
                <a:cs typeface="Arial"/>
              </a:rPr>
              <a:t>MPI_Wtime();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39395" marR="6889750">
              <a:lnSpc>
                <a:spcPct val="100600"/>
              </a:lnSpc>
            </a:pPr>
            <a:r>
              <a:rPr sz="1600" b="1" spc="-5" dirty="0">
                <a:latin typeface="Arial"/>
                <a:cs typeface="Arial"/>
              </a:rPr>
              <a:t>/* </a:t>
            </a:r>
            <a:r>
              <a:rPr sz="1600" b="1" spc="5" dirty="0">
                <a:latin typeface="Arial"/>
                <a:cs typeface="Arial"/>
              </a:rPr>
              <a:t>print </a:t>
            </a:r>
            <a:r>
              <a:rPr sz="1600" b="1" spc="-5" dirty="0">
                <a:latin typeface="Arial"/>
                <a:cs typeface="Arial"/>
              </a:rPr>
              <a:t>results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*/  </a:t>
            </a:r>
            <a:r>
              <a:rPr sz="1600" b="1" spc="-5" dirty="0">
                <a:latin typeface="Arial"/>
                <a:cs typeface="Arial"/>
              </a:rPr>
              <a:t>if </a:t>
            </a:r>
            <a:r>
              <a:rPr sz="1600" b="1" spc="5" dirty="0">
                <a:latin typeface="Arial"/>
                <a:cs typeface="Arial"/>
              </a:rPr>
              <a:t>(myid </a:t>
            </a:r>
            <a:r>
              <a:rPr sz="1600" b="1" spc="-5" dirty="0">
                <a:latin typeface="Arial"/>
                <a:cs typeface="Arial"/>
              </a:rPr>
              <a:t>== 0)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467995" marR="2063114">
              <a:lnSpc>
                <a:spcPts val="1930"/>
              </a:lnSpc>
              <a:spcBef>
                <a:spcPts val="55"/>
              </a:spcBef>
            </a:pPr>
            <a:r>
              <a:rPr sz="1600" b="1" dirty="0">
                <a:latin typeface="Arial"/>
                <a:cs typeface="Arial"/>
              </a:rPr>
              <a:t>printf("parallel </a:t>
            </a:r>
            <a:r>
              <a:rPr sz="1600" b="1" spc="-5" dirty="0">
                <a:latin typeface="Arial"/>
                <a:cs typeface="Arial"/>
              </a:rPr>
              <a:t>program </a:t>
            </a:r>
            <a:r>
              <a:rPr sz="1600" b="1" dirty="0">
                <a:latin typeface="Arial"/>
                <a:cs typeface="Arial"/>
              </a:rPr>
              <a:t>results </a:t>
            </a:r>
            <a:r>
              <a:rPr sz="1600" b="1" spc="5" dirty="0">
                <a:latin typeface="Arial"/>
                <a:cs typeface="Arial"/>
              </a:rPr>
              <a:t>with </a:t>
            </a:r>
            <a:r>
              <a:rPr sz="1600" b="1" spc="-5" dirty="0">
                <a:latin typeface="Arial"/>
                <a:cs typeface="Arial"/>
              </a:rPr>
              <a:t>%d </a:t>
            </a:r>
            <a:r>
              <a:rPr sz="1600" b="1" dirty="0">
                <a:latin typeface="Arial"/>
                <a:cs typeface="Arial"/>
              </a:rPr>
              <a:t>processes:\n", </a:t>
            </a:r>
            <a:r>
              <a:rPr sz="1600" b="1" spc="-5" dirty="0">
                <a:latin typeface="Arial"/>
                <a:cs typeface="Arial"/>
              </a:rPr>
              <a:t>nprocs);  </a:t>
            </a:r>
            <a:r>
              <a:rPr sz="1600" b="1" dirty="0">
                <a:latin typeface="Arial"/>
                <a:cs typeface="Arial"/>
              </a:rPr>
              <a:t>printf("pi </a:t>
            </a:r>
            <a:r>
              <a:rPr sz="1600" b="1" spc="-5" dirty="0">
                <a:latin typeface="Arial"/>
                <a:cs typeface="Arial"/>
              </a:rPr>
              <a:t>= %g </a:t>
            </a:r>
            <a:r>
              <a:rPr sz="1600" b="1" dirty="0">
                <a:latin typeface="Arial"/>
                <a:cs typeface="Arial"/>
              </a:rPr>
              <a:t>(%17.15f)\n",pi,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pi);</a:t>
            </a:r>
            <a:endParaRPr sz="1600">
              <a:latin typeface="Arial"/>
              <a:cs typeface="Arial"/>
            </a:endParaRPr>
          </a:p>
          <a:p>
            <a:pPr marL="467995">
              <a:lnSpc>
                <a:spcPts val="1855"/>
              </a:lnSpc>
            </a:pPr>
            <a:r>
              <a:rPr sz="1600" b="1" dirty="0">
                <a:latin typeface="Arial"/>
                <a:cs typeface="Arial"/>
              </a:rPr>
              <a:t>printf("time </a:t>
            </a:r>
            <a:r>
              <a:rPr sz="1600" b="1" spc="-5" dirty="0">
                <a:latin typeface="Arial"/>
                <a:cs typeface="Arial"/>
              </a:rPr>
              <a:t>to compute = %g seconds\n", </a:t>
            </a:r>
            <a:r>
              <a:rPr sz="1600" b="1" dirty="0">
                <a:latin typeface="Arial"/>
                <a:cs typeface="Arial"/>
              </a:rPr>
              <a:t>end_time </a:t>
            </a: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start_time);</a:t>
            </a:r>
            <a:endParaRPr sz="16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39395" marR="6495415">
              <a:lnSpc>
                <a:spcPct val="1006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/* clean </a:t>
            </a:r>
            <a:r>
              <a:rPr sz="1600" b="1" spc="15" dirty="0">
                <a:latin typeface="Arial"/>
                <a:cs typeface="Arial"/>
              </a:rPr>
              <a:t>up </a:t>
            </a:r>
            <a:r>
              <a:rPr sz="1600" b="1" spc="-5" dirty="0">
                <a:latin typeface="Arial"/>
                <a:cs typeface="Arial"/>
              </a:rPr>
              <a:t>for MPI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*/  </a:t>
            </a:r>
            <a:r>
              <a:rPr sz="1600" b="1" dirty="0">
                <a:solidFill>
                  <a:srgbClr val="FF4F4F"/>
                </a:solidFill>
                <a:latin typeface="Arial"/>
                <a:cs typeface="Arial"/>
              </a:rPr>
              <a:t>MPI_Finalize();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return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0;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40" y="958099"/>
            <a:ext cx="80962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95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In the simplest sense, </a:t>
            </a: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parallel </a:t>
            </a:r>
            <a:r>
              <a:rPr sz="2000" b="1" i="1" spc="-5" dirty="0">
                <a:solidFill>
                  <a:srgbClr val="333399"/>
                </a:solidFill>
                <a:latin typeface="Arial"/>
                <a:cs typeface="Arial"/>
              </a:rPr>
              <a:t>computing </a:t>
            </a:r>
            <a:r>
              <a:rPr sz="2000" dirty="0">
                <a:latin typeface="Arial"/>
                <a:cs typeface="Arial"/>
              </a:rPr>
              <a:t>is the simultaneous use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multiple compute resources to solve a computational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problem.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spcBef>
                <a:spcPts val="5"/>
              </a:spcBef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To be run using </a:t>
            </a:r>
            <a:r>
              <a:rPr sz="2000" spc="-5" dirty="0">
                <a:latin typeface="Arial"/>
                <a:cs typeface="Arial"/>
              </a:rPr>
              <a:t>multiple </a:t>
            </a:r>
            <a:r>
              <a:rPr sz="2000" dirty="0">
                <a:latin typeface="Arial"/>
                <a:cs typeface="Arial"/>
              </a:rPr>
              <a:t>CPUs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A problem is broken </a:t>
            </a:r>
            <a:r>
              <a:rPr sz="2000" spc="-10" dirty="0">
                <a:latin typeface="Arial"/>
                <a:cs typeface="Arial"/>
              </a:rPr>
              <a:t>into </a:t>
            </a:r>
            <a:r>
              <a:rPr sz="2000" dirty="0">
                <a:latin typeface="Arial"/>
                <a:cs typeface="Arial"/>
              </a:rPr>
              <a:t>discrete </a:t>
            </a:r>
            <a:r>
              <a:rPr sz="2000" spc="-10" dirty="0">
                <a:latin typeface="Arial"/>
                <a:cs typeface="Arial"/>
              </a:rPr>
              <a:t>parts </a:t>
            </a:r>
            <a:r>
              <a:rPr sz="2000" dirty="0">
                <a:latin typeface="Arial"/>
                <a:cs typeface="Arial"/>
              </a:rPr>
              <a:t>that can be solved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concurrently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Each part is </a:t>
            </a:r>
            <a:r>
              <a:rPr sz="2000" spc="-5" dirty="0">
                <a:latin typeface="Arial"/>
                <a:cs typeface="Arial"/>
              </a:rPr>
              <a:t>further </a:t>
            </a:r>
            <a:r>
              <a:rPr sz="2000" dirty="0">
                <a:latin typeface="Arial"/>
                <a:cs typeface="Arial"/>
              </a:rPr>
              <a:t>broken down to a series 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dirty="0">
                <a:latin typeface="Arial"/>
                <a:cs typeface="Arial"/>
              </a:rPr>
              <a:t>Instructions </a:t>
            </a:r>
            <a:r>
              <a:rPr sz="2000" spc="-10" dirty="0">
                <a:latin typeface="Arial"/>
                <a:cs typeface="Arial"/>
              </a:rPr>
              <a:t>from </a:t>
            </a:r>
            <a:r>
              <a:rPr sz="2000" dirty="0">
                <a:latin typeface="Arial"/>
                <a:cs typeface="Arial"/>
              </a:rPr>
              <a:t>each </a:t>
            </a:r>
            <a:r>
              <a:rPr sz="2000" spc="-10" dirty="0">
                <a:latin typeface="Arial"/>
                <a:cs typeface="Arial"/>
              </a:rPr>
              <a:t>part </a:t>
            </a:r>
            <a:r>
              <a:rPr sz="2000" dirty="0">
                <a:latin typeface="Arial"/>
                <a:cs typeface="Arial"/>
              </a:rPr>
              <a:t>execute </a:t>
            </a:r>
            <a:r>
              <a:rPr sz="2000" spc="-5" dirty="0">
                <a:latin typeface="Arial"/>
                <a:cs typeface="Arial"/>
              </a:rPr>
              <a:t>simultaneously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different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CPUs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7264" y="3174049"/>
            <a:ext cx="6872003" cy="373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0182" y="647571"/>
            <a:ext cx="609650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Compile and Run on</a:t>
            </a:r>
            <a:r>
              <a:rPr sz="2400" spc="-160" dirty="0"/>
              <a:t> </a:t>
            </a:r>
            <a:r>
              <a:rPr lang="en-CA" sz="2400" dirty="0" smtClean="0"/>
              <a:t>Graham</a:t>
            </a:r>
            <a:endParaRPr sz="2400" dirty="0"/>
          </a:p>
        </p:txBody>
      </p:sp>
      <p:sp>
        <p:nvSpPr>
          <p:cNvPr id="8" name="Rectangle 7"/>
          <p:cNvSpPr/>
          <p:nvPr/>
        </p:nvSpPr>
        <p:spPr>
          <a:xfrm>
            <a:off x="710182" y="1600200"/>
            <a:ext cx="883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[jemmyhu@gra-login3 </a:t>
            </a:r>
            <a:r>
              <a:rPr lang="en-CA" sz="2000" dirty="0" err="1"/>
              <a:t>mpi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pwd</a:t>
            </a: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/</a:t>
            </a:r>
            <a:r>
              <a:rPr lang="en-CA" sz="2000" dirty="0" smtClean="0"/>
              <a:t>home/</a:t>
            </a:r>
            <a:r>
              <a:rPr lang="en-CA" sz="2000" dirty="0" err="1" smtClean="0"/>
              <a:t>jemmyhu</a:t>
            </a:r>
            <a:r>
              <a:rPr lang="en-CA" sz="2000" dirty="0" smtClean="0"/>
              <a:t>/</a:t>
            </a:r>
            <a:r>
              <a:rPr lang="en-CA" sz="2000" dirty="0" err="1" smtClean="0"/>
              <a:t>jeff_class</a:t>
            </a:r>
            <a:r>
              <a:rPr lang="en-CA" sz="2000" dirty="0" smtClean="0"/>
              <a:t>/</a:t>
            </a:r>
            <a:r>
              <a:rPr lang="en-CA" sz="2000" dirty="0" err="1" smtClean="0"/>
              <a:t>mpi</a:t>
            </a:r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/>
              <a:t>[</a:t>
            </a:r>
            <a:r>
              <a:rPr lang="en-CA" sz="2000" dirty="0"/>
              <a:t>jemmyhu@gra-login3 </a:t>
            </a:r>
            <a:r>
              <a:rPr lang="en-CA" sz="2000" dirty="0" err="1"/>
              <a:t>mpi</a:t>
            </a:r>
            <a:r>
              <a:rPr lang="en-CA" sz="2000" dirty="0"/>
              <a:t>]$ </a:t>
            </a:r>
            <a:r>
              <a:rPr lang="en-CA" sz="2000" dirty="0">
                <a:solidFill>
                  <a:srgbClr val="FF0000"/>
                </a:solidFill>
              </a:rPr>
              <a:t>ls</a:t>
            </a:r>
          </a:p>
          <a:p>
            <a:r>
              <a:rPr lang="en-CA" sz="2000" dirty="0" err="1"/>
              <a:t>hello_mpi</a:t>
            </a:r>
            <a:r>
              <a:rPr lang="en-CA" sz="2000" dirty="0"/>
              <a:t>    hello_mpi_3.c  hello_mpif90   </a:t>
            </a:r>
            <a:r>
              <a:rPr lang="en-CA" sz="2000" dirty="0" err="1"/>
              <a:t>pi_mpi</a:t>
            </a:r>
            <a:r>
              <a:rPr lang="en-CA" sz="2000" dirty="0"/>
              <a:t>    pi_mpi.log</a:t>
            </a:r>
          </a:p>
          <a:p>
            <a:r>
              <a:rPr lang="en-CA" sz="2000" dirty="0"/>
              <a:t>hello_mpi_3  </a:t>
            </a:r>
            <a:r>
              <a:rPr lang="en-CA" sz="2000" dirty="0" err="1"/>
              <a:t>hello_mpi.c</a:t>
            </a:r>
            <a:r>
              <a:rPr lang="en-CA" sz="2000" dirty="0"/>
              <a:t>    hello_mpi.f90  </a:t>
            </a:r>
            <a:r>
              <a:rPr lang="en-CA" sz="2000" dirty="0" err="1"/>
              <a:t>pi_mpi.c</a:t>
            </a:r>
            <a:r>
              <a:rPr lang="en-CA" sz="2000" dirty="0"/>
              <a:t>  </a:t>
            </a:r>
            <a:r>
              <a:rPr lang="en-CA" sz="2000" dirty="0" smtClean="0"/>
              <a:t>pi_mpi.sh</a:t>
            </a: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mpi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mpicc</a:t>
            </a:r>
            <a:r>
              <a:rPr lang="en-CA" sz="2000" dirty="0">
                <a:solidFill>
                  <a:srgbClr val="FF0000"/>
                </a:solidFill>
              </a:rPr>
              <a:t> -o </a:t>
            </a:r>
            <a:r>
              <a:rPr lang="en-CA" sz="2000" dirty="0" err="1">
                <a:solidFill>
                  <a:srgbClr val="FF0000"/>
                </a:solidFill>
              </a:rPr>
              <a:t>pi_mpi</a:t>
            </a:r>
            <a:r>
              <a:rPr lang="en-CA" sz="2000" dirty="0">
                <a:solidFill>
                  <a:srgbClr val="FF0000"/>
                </a:solidFill>
              </a:rPr>
              <a:t> </a:t>
            </a:r>
            <a:r>
              <a:rPr lang="en-CA" sz="2000" dirty="0" err="1" smtClean="0">
                <a:solidFill>
                  <a:srgbClr val="FF0000"/>
                </a:solidFill>
              </a:rPr>
              <a:t>pi_mpi.c</a:t>
            </a:r>
            <a:endParaRPr lang="en-CA" sz="2000" dirty="0" smtClean="0">
              <a:solidFill>
                <a:srgbClr val="FF0000"/>
              </a:solidFill>
            </a:endParaRPr>
          </a:p>
          <a:p>
            <a:endParaRPr lang="en-CA" sz="2000" dirty="0"/>
          </a:p>
          <a:p>
            <a:r>
              <a:rPr lang="en-CA" sz="2000" dirty="0"/>
              <a:t>[jemmyhu@gra-login3 </a:t>
            </a:r>
            <a:r>
              <a:rPr lang="en-CA" sz="2000" dirty="0" err="1"/>
              <a:t>mpi</a:t>
            </a:r>
            <a:r>
              <a:rPr lang="en-CA" sz="2000" dirty="0"/>
              <a:t>]$ </a:t>
            </a:r>
            <a:r>
              <a:rPr lang="en-CA" sz="2000" dirty="0" err="1">
                <a:solidFill>
                  <a:srgbClr val="FF0000"/>
                </a:solidFill>
              </a:rPr>
              <a:t>mpirun</a:t>
            </a:r>
            <a:r>
              <a:rPr lang="en-CA" sz="2000" dirty="0">
                <a:solidFill>
                  <a:srgbClr val="FF0000"/>
                </a:solidFill>
              </a:rPr>
              <a:t> -np 4 ./</a:t>
            </a:r>
            <a:r>
              <a:rPr lang="en-CA" sz="2000" dirty="0" err="1">
                <a:solidFill>
                  <a:srgbClr val="FF0000"/>
                </a:solidFill>
              </a:rPr>
              <a:t>pi_mpi</a:t>
            </a: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000" dirty="0"/>
              <a:t>parallel program results with 4 processes:</a:t>
            </a:r>
          </a:p>
          <a:p>
            <a:r>
              <a:rPr lang="en-CA" sz="2000" dirty="0"/>
              <a:t>pi = 3.14159  (3.141592653589845)</a:t>
            </a:r>
          </a:p>
          <a:p>
            <a:r>
              <a:rPr lang="en-CA" sz="2000" dirty="0"/>
              <a:t>time to compute = 0.314475 </a:t>
            </a:r>
            <a:r>
              <a:rPr lang="en-CA" sz="2000" dirty="0" smtClean="0"/>
              <a:t>seconds</a:t>
            </a:r>
            <a:endParaRPr lang="en-C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616" y="1000759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Why </a:t>
            </a:r>
            <a:r>
              <a:rPr sz="3600" spc="-5" dirty="0"/>
              <a:t>use Parallel</a:t>
            </a:r>
            <a:r>
              <a:rPr sz="3600" spc="-40" dirty="0"/>
              <a:t> </a:t>
            </a:r>
            <a:r>
              <a:rPr sz="3600" dirty="0"/>
              <a:t>Computing?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75428" y="1991371"/>
            <a:ext cx="7738745" cy="432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93065" algn="l"/>
                <a:tab pos="394335" algn="l"/>
              </a:tabLst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The primary reasons for using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parallel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computing:</a:t>
            </a:r>
            <a:endParaRPr sz="2000" dirty="0">
              <a:latin typeface="Arial"/>
              <a:cs typeface="Arial"/>
            </a:endParaRPr>
          </a:p>
          <a:p>
            <a:pPr marL="548640" lvl="1" indent="-154940">
              <a:lnSpc>
                <a:spcPct val="100000"/>
              </a:lnSpc>
              <a:buChar char="-"/>
              <a:tabLst>
                <a:tab pos="549275" algn="l"/>
              </a:tabLst>
            </a:pPr>
            <a:r>
              <a:rPr lang="en-CA" sz="2000" dirty="0" smtClean="0">
                <a:latin typeface="Arial"/>
                <a:cs typeface="Arial"/>
              </a:rPr>
              <a:t>Run faster 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lang="en-CA" sz="2000" dirty="0" smtClean="0">
                <a:latin typeface="Arial"/>
                <a:cs typeface="Arial"/>
              </a:rPr>
              <a:t>short </a:t>
            </a:r>
            <a:r>
              <a:rPr sz="2000" dirty="0" smtClean="0">
                <a:latin typeface="Arial"/>
                <a:cs typeface="Arial"/>
              </a:rPr>
              <a:t>wall </a:t>
            </a:r>
            <a:r>
              <a:rPr sz="2000" dirty="0">
                <a:latin typeface="Arial"/>
                <a:cs typeface="Arial"/>
              </a:rPr>
              <a:t>clock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time</a:t>
            </a:r>
            <a:r>
              <a:rPr lang="en-CA" sz="2000" dirty="0" smtClean="0">
                <a:latin typeface="Arial"/>
                <a:cs typeface="Arial"/>
              </a:rPr>
              <a:t> (runtime)</a:t>
            </a:r>
            <a:endParaRPr sz="2000" dirty="0">
              <a:latin typeface="Arial"/>
              <a:cs typeface="Arial"/>
            </a:endParaRPr>
          </a:p>
          <a:p>
            <a:pPr marL="548640" lvl="1" indent="-154940">
              <a:lnSpc>
                <a:spcPct val="100000"/>
              </a:lnSpc>
              <a:buChar char="-"/>
              <a:tabLst>
                <a:tab pos="549275" algn="l"/>
              </a:tabLst>
            </a:pPr>
            <a:r>
              <a:rPr sz="2000" dirty="0">
                <a:latin typeface="Arial"/>
                <a:cs typeface="Arial"/>
              </a:rPr>
              <a:t>Solve larger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problems</a:t>
            </a:r>
          </a:p>
          <a:p>
            <a:pPr marL="548640" lvl="1" indent="-154940">
              <a:lnSpc>
                <a:spcPct val="100000"/>
              </a:lnSpc>
              <a:buChar char="-"/>
              <a:tabLst>
                <a:tab pos="549275" algn="l"/>
              </a:tabLst>
            </a:pPr>
            <a:r>
              <a:rPr sz="2000" dirty="0">
                <a:latin typeface="Arial"/>
                <a:cs typeface="Arial"/>
              </a:rPr>
              <a:t>Provide </a:t>
            </a:r>
            <a:r>
              <a:rPr sz="2000" spc="-5" dirty="0">
                <a:latin typeface="Arial"/>
                <a:cs typeface="Arial"/>
              </a:rPr>
              <a:t>concurrency </a:t>
            </a:r>
            <a:r>
              <a:rPr sz="2000" dirty="0">
                <a:latin typeface="Arial"/>
                <a:cs typeface="Arial"/>
              </a:rPr>
              <a:t>(do multiple </a:t>
            </a:r>
            <a:r>
              <a:rPr sz="2000" spc="-10" dirty="0">
                <a:latin typeface="Arial"/>
                <a:cs typeface="Arial"/>
              </a:rPr>
              <a:t>things </a:t>
            </a:r>
            <a:r>
              <a:rPr sz="2000" dirty="0">
                <a:latin typeface="Arial"/>
                <a:cs typeface="Arial"/>
              </a:rPr>
              <a:t>at the same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time)</a:t>
            </a: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Font typeface="Arial"/>
              <a:buChar char="•"/>
              <a:tabLst>
                <a:tab pos="393065" algn="l"/>
                <a:tab pos="394335" algn="l"/>
              </a:tabLst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Other reasons might</a:t>
            </a:r>
            <a:r>
              <a:rPr sz="20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include</a:t>
            </a:r>
            <a:r>
              <a:rPr sz="2000" b="1" spc="-5" dirty="0" smtClean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lang="en-CA" sz="2000" b="1" spc="-5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buFont typeface="Arial"/>
              <a:buChar char="•"/>
              <a:tabLst>
                <a:tab pos="393065" algn="l"/>
                <a:tab pos="394335" algn="l"/>
              </a:tabLst>
            </a:pPr>
            <a:endParaRPr sz="2000" dirty="0">
              <a:latin typeface="Arial"/>
              <a:cs typeface="Arial"/>
            </a:endParaRPr>
          </a:p>
          <a:p>
            <a:pPr marL="533400" marR="5080" lvl="1" indent="-139700">
              <a:lnSpc>
                <a:spcPct val="100000"/>
              </a:lnSpc>
              <a:buChar char="-"/>
              <a:tabLst>
                <a:tab pos="549275" algn="l"/>
              </a:tabLst>
            </a:pPr>
            <a:r>
              <a:rPr sz="2000" dirty="0">
                <a:latin typeface="Arial"/>
                <a:cs typeface="Arial"/>
              </a:rPr>
              <a:t>Taking advantage of non-local </a:t>
            </a:r>
            <a:r>
              <a:rPr sz="2000" spc="-5" dirty="0">
                <a:latin typeface="Arial"/>
                <a:cs typeface="Arial"/>
              </a:rPr>
              <a:t>resources </a:t>
            </a:r>
            <a:r>
              <a:rPr sz="2000" dirty="0">
                <a:latin typeface="Arial"/>
                <a:cs typeface="Arial"/>
              </a:rPr>
              <a:t>- using available  compute </a:t>
            </a:r>
            <a:r>
              <a:rPr sz="2000" spc="-5" dirty="0">
                <a:latin typeface="Arial"/>
                <a:cs typeface="Arial"/>
              </a:rPr>
              <a:t>resources </a:t>
            </a:r>
            <a:r>
              <a:rPr sz="2000" dirty="0">
                <a:latin typeface="Arial"/>
                <a:cs typeface="Arial"/>
              </a:rPr>
              <a:t>on a wide </a:t>
            </a:r>
            <a:r>
              <a:rPr sz="2000" spc="-10" dirty="0">
                <a:latin typeface="Arial"/>
                <a:cs typeface="Arial"/>
              </a:rPr>
              <a:t>area </a:t>
            </a:r>
            <a:r>
              <a:rPr sz="2000" dirty="0">
                <a:latin typeface="Arial"/>
                <a:cs typeface="Arial"/>
              </a:rPr>
              <a:t>network, or even 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Internet  </a:t>
            </a:r>
            <a:r>
              <a:rPr sz="2000" dirty="0">
                <a:latin typeface="Arial"/>
                <a:cs typeface="Arial"/>
              </a:rPr>
              <a:t>when local compute resources are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scarce</a:t>
            </a:r>
            <a:r>
              <a:rPr sz="2000" spc="-10" dirty="0" smtClean="0">
                <a:latin typeface="Arial"/>
                <a:cs typeface="Arial"/>
              </a:rPr>
              <a:t>.</a:t>
            </a:r>
            <a:endParaRPr lang="en-US" sz="2000" spc="-10" dirty="0" smtClean="0">
              <a:latin typeface="Arial"/>
              <a:cs typeface="Arial"/>
            </a:endParaRPr>
          </a:p>
          <a:p>
            <a:pPr marL="393700" marR="5080" lvl="1">
              <a:lnSpc>
                <a:spcPct val="100000"/>
              </a:lnSpc>
              <a:tabLst>
                <a:tab pos="549275" algn="l"/>
              </a:tabLst>
            </a:pPr>
            <a:endParaRPr sz="2000" dirty="0">
              <a:latin typeface="Arial"/>
              <a:cs typeface="Arial"/>
            </a:endParaRPr>
          </a:p>
          <a:p>
            <a:pPr marL="533400" marR="215265" lvl="1" indent="-139700">
              <a:lnSpc>
                <a:spcPct val="100000"/>
              </a:lnSpc>
              <a:buChar char="-"/>
              <a:tabLst>
                <a:tab pos="548005" algn="l"/>
              </a:tabLst>
            </a:pPr>
            <a:r>
              <a:rPr sz="2000" dirty="0" smtClean="0">
                <a:latin typeface="Arial"/>
                <a:cs typeface="Arial"/>
              </a:rPr>
              <a:t>Overcoming </a:t>
            </a:r>
            <a:r>
              <a:rPr sz="2000" spc="-10" dirty="0">
                <a:latin typeface="Arial"/>
                <a:cs typeface="Arial"/>
              </a:rPr>
              <a:t>memory </a:t>
            </a:r>
            <a:r>
              <a:rPr sz="2000" spc="-5" dirty="0">
                <a:latin typeface="Arial"/>
                <a:cs typeface="Arial"/>
              </a:rPr>
              <a:t>constraints </a:t>
            </a:r>
            <a:r>
              <a:rPr sz="2000" dirty="0">
                <a:latin typeface="Arial"/>
                <a:cs typeface="Arial"/>
              </a:rPr>
              <a:t>- single computers have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very  finite </a:t>
            </a:r>
            <a:r>
              <a:rPr sz="2000" spc="-10" dirty="0">
                <a:latin typeface="Arial"/>
                <a:cs typeface="Arial"/>
              </a:rPr>
              <a:t>memory </a:t>
            </a:r>
            <a:r>
              <a:rPr sz="2000" dirty="0">
                <a:latin typeface="Arial"/>
                <a:cs typeface="Arial"/>
              </a:rPr>
              <a:t>resources. For large problems, using the  memories of multiple </a:t>
            </a:r>
            <a:r>
              <a:rPr sz="2000" spc="-5" dirty="0">
                <a:latin typeface="Arial"/>
                <a:cs typeface="Arial"/>
              </a:rPr>
              <a:t>computers </a:t>
            </a:r>
            <a:r>
              <a:rPr sz="2000" dirty="0">
                <a:latin typeface="Arial"/>
                <a:cs typeface="Arial"/>
              </a:rPr>
              <a:t>may </a:t>
            </a:r>
            <a:r>
              <a:rPr sz="2000" spc="-5" dirty="0">
                <a:latin typeface="Arial"/>
                <a:cs typeface="Arial"/>
              </a:rPr>
              <a:t>overcome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obstacle.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027" y="4283477"/>
            <a:ext cx="8354695" cy="31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2875">
              <a:lnSpc>
                <a:spcPts val="2155"/>
              </a:lnSpc>
              <a:spcBef>
                <a:spcPts val="100"/>
              </a:spcBef>
              <a:buFont typeface="Arial"/>
              <a:buChar char="•"/>
              <a:tabLst>
                <a:tab pos="156210" algn="l"/>
              </a:tabLst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communication network to connect inter-processor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memory</a:t>
            </a:r>
            <a:endParaRPr lang="en-CA" sz="1800" dirty="0" smtClean="0">
              <a:latin typeface="Times New Roman"/>
              <a:cs typeface="Times New Roman"/>
            </a:endParaRPr>
          </a:p>
          <a:p>
            <a:pPr marL="155575" indent="-142875">
              <a:lnSpc>
                <a:spcPts val="2155"/>
              </a:lnSpc>
              <a:spcBef>
                <a:spcPts val="100"/>
              </a:spcBef>
              <a:buFont typeface="Arial"/>
              <a:buChar char="•"/>
              <a:tabLst>
                <a:tab pos="15621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49860" marR="5080" indent="-149860">
              <a:lnSpc>
                <a:spcPts val="2160"/>
              </a:lnSpc>
              <a:spcBef>
                <a:spcPts val="65"/>
              </a:spcBef>
              <a:buChar char="•"/>
              <a:tabLst>
                <a:tab pos="149860" algn="l"/>
              </a:tabLst>
            </a:pPr>
            <a:r>
              <a:rPr sz="1800" spc="-5" dirty="0">
                <a:latin typeface="Times New Roman"/>
                <a:cs typeface="Times New Roman"/>
              </a:rPr>
              <a:t>Processors </a:t>
            </a:r>
            <a:r>
              <a:rPr sz="1800" dirty="0">
                <a:latin typeface="Times New Roman"/>
                <a:cs typeface="Times New Roman"/>
              </a:rPr>
              <a:t>have their own local memory. Memory </a:t>
            </a:r>
            <a:r>
              <a:rPr sz="1800" spc="-5" dirty="0">
                <a:latin typeface="Times New Roman"/>
                <a:cs typeface="Times New Roman"/>
              </a:rPr>
              <a:t>addresses </a:t>
            </a:r>
            <a:r>
              <a:rPr sz="1800" dirty="0">
                <a:latin typeface="Times New Roman"/>
                <a:cs typeface="Times New Roman"/>
              </a:rPr>
              <a:t>in one processor do not map  to another processor, </a:t>
            </a:r>
            <a:r>
              <a:rPr sz="1800" spc="-5" dirty="0">
                <a:latin typeface="Times New Roman"/>
                <a:cs typeface="Times New Roman"/>
              </a:rPr>
              <a:t>so </a:t>
            </a:r>
            <a:r>
              <a:rPr sz="1800" dirty="0">
                <a:latin typeface="Times New Roman"/>
                <a:cs typeface="Times New Roman"/>
              </a:rPr>
              <a:t>there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no concept of global </a:t>
            </a:r>
            <a:r>
              <a:rPr sz="1800" spc="-5" dirty="0">
                <a:latin typeface="Times New Roman"/>
                <a:cs typeface="Times New Roman"/>
              </a:rPr>
              <a:t>address </a:t>
            </a:r>
            <a:r>
              <a:rPr sz="1800" dirty="0">
                <a:latin typeface="Times New Roman"/>
                <a:cs typeface="Times New Roman"/>
              </a:rPr>
              <a:t>space </a:t>
            </a:r>
            <a:r>
              <a:rPr sz="1800" spc="-5" dirty="0">
                <a:latin typeface="Times New Roman"/>
                <a:cs typeface="Times New Roman"/>
              </a:rPr>
              <a:t>across </a:t>
            </a: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processors</a:t>
            </a:r>
            <a:r>
              <a:rPr sz="1800" spc="-5" dirty="0" smtClean="0">
                <a:latin typeface="Times New Roman"/>
                <a:cs typeface="Times New Roman"/>
              </a:rPr>
              <a:t>.</a:t>
            </a:r>
            <a:endParaRPr lang="en-CA" sz="1800" spc="-5" dirty="0" smtClean="0">
              <a:latin typeface="Times New Roman"/>
              <a:cs typeface="Times New Roman"/>
            </a:endParaRPr>
          </a:p>
          <a:p>
            <a:pPr marL="149860" marR="5080" indent="-149860">
              <a:lnSpc>
                <a:spcPts val="2160"/>
              </a:lnSpc>
              <a:spcBef>
                <a:spcPts val="65"/>
              </a:spcBef>
              <a:buChar char="•"/>
              <a:tabLst>
                <a:tab pos="14986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49860" marR="193675" indent="-149860" algn="just">
              <a:lnSpc>
                <a:spcPts val="2160"/>
              </a:lnSpc>
              <a:spcBef>
                <a:spcPts val="10"/>
              </a:spcBef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When a processor needs </a:t>
            </a:r>
            <a:r>
              <a:rPr sz="1800" spc="-5" dirty="0">
                <a:latin typeface="Times New Roman"/>
                <a:cs typeface="Times New Roman"/>
              </a:rPr>
              <a:t>access </a:t>
            </a:r>
            <a:r>
              <a:rPr sz="1800" dirty="0">
                <a:latin typeface="Times New Roman"/>
                <a:cs typeface="Times New Roman"/>
              </a:rPr>
              <a:t>to data in another processor, it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usually the task of the  programmer to explicitly define how and when data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communicated.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Synchronization  between </a:t>
            </a:r>
            <a:r>
              <a:rPr sz="1800" spc="-5" dirty="0">
                <a:latin typeface="Times New Roman"/>
                <a:cs typeface="Times New Roman"/>
              </a:rPr>
              <a:t>tasks is </a:t>
            </a:r>
            <a:r>
              <a:rPr sz="1800" dirty="0">
                <a:latin typeface="Times New Roman"/>
                <a:cs typeface="Times New Roman"/>
              </a:rPr>
              <a:t>likewise the programmer's responsibility</a:t>
            </a:r>
            <a:r>
              <a:rPr sz="1800" dirty="0" smtClean="0">
                <a:latin typeface="Times New Roman"/>
                <a:cs typeface="Times New Roman"/>
              </a:rPr>
              <a:t>.</a:t>
            </a:r>
            <a:endParaRPr lang="en-CA" sz="1800" dirty="0" smtClean="0">
              <a:latin typeface="Times New Roman"/>
              <a:cs typeface="Times New Roman"/>
            </a:endParaRPr>
          </a:p>
          <a:p>
            <a:pPr marL="149860" marR="193675" indent="-149860" algn="just">
              <a:lnSpc>
                <a:spcPts val="2160"/>
              </a:lnSpc>
              <a:spcBef>
                <a:spcPts val="10"/>
              </a:spcBef>
              <a:buChar char="•"/>
              <a:tabLst>
                <a:tab pos="14986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49860" marR="234950" indent="-149860">
              <a:lnSpc>
                <a:spcPts val="2160"/>
              </a:lnSpc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The network </a:t>
            </a:r>
            <a:r>
              <a:rPr sz="1800" spc="-5" dirty="0">
                <a:latin typeface="Times New Roman"/>
                <a:cs typeface="Times New Roman"/>
              </a:rPr>
              <a:t>"fabric" </a:t>
            </a:r>
            <a:r>
              <a:rPr sz="1800" dirty="0">
                <a:latin typeface="Times New Roman"/>
                <a:cs typeface="Times New Roman"/>
              </a:rPr>
              <a:t>used for data transfer varies widely, though it can be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simple </a:t>
            </a:r>
            <a:r>
              <a:rPr sz="1800" spc="-5" dirty="0">
                <a:latin typeface="Times New Roman"/>
                <a:cs typeface="Times New Roman"/>
              </a:rPr>
              <a:t>as  </a:t>
            </a:r>
            <a:r>
              <a:rPr sz="1800" dirty="0">
                <a:latin typeface="Times New Roman"/>
                <a:cs typeface="Times New Roman"/>
              </a:rPr>
              <a:t>Ethernet.</a:t>
            </a:r>
          </a:p>
        </p:txBody>
      </p:sp>
      <p:sp>
        <p:nvSpPr>
          <p:cNvPr id="3" name="object 3"/>
          <p:cNvSpPr/>
          <p:nvPr/>
        </p:nvSpPr>
        <p:spPr>
          <a:xfrm>
            <a:off x="2401823" y="2156460"/>
            <a:ext cx="4572000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9027" y="628915"/>
            <a:ext cx="7336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Parallel Computer Memory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Architectures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9027" y="1485391"/>
            <a:ext cx="509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Distributed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Memory (Beowulf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Cluster)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76" y="993140"/>
            <a:ext cx="4182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Shared </a:t>
            </a:r>
            <a:r>
              <a:rPr sz="2400" dirty="0">
                <a:latin typeface="Times New Roman"/>
                <a:cs typeface="Times New Roman"/>
              </a:rPr>
              <a:t>Memory (SMP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solution)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027" y="4288028"/>
            <a:ext cx="7977505" cy="279409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8270" marR="239395" indent="-115570">
              <a:lnSpc>
                <a:spcPct val="100600"/>
              </a:lnSpc>
              <a:spcBef>
                <a:spcPts val="85"/>
              </a:spcBef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Shared memory parallel computers vary widely, but generally have in common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 ability for all </a:t>
            </a:r>
            <a:r>
              <a:rPr sz="1800" spc="-5" dirty="0">
                <a:latin typeface="Times New Roman"/>
                <a:cs typeface="Times New Roman"/>
              </a:rPr>
              <a:t>processors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access </a:t>
            </a:r>
            <a:r>
              <a:rPr sz="1800" dirty="0">
                <a:latin typeface="Times New Roman"/>
                <a:cs typeface="Times New Roman"/>
              </a:rPr>
              <a:t>all memory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global </a:t>
            </a:r>
            <a:r>
              <a:rPr sz="1800" spc="-5" dirty="0">
                <a:latin typeface="Times New Roman"/>
                <a:cs typeface="Times New Roman"/>
              </a:rPr>
              <a:t>address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space.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128270" indent="-115570">
              <a:lnSpc>
                <a:spcPct val="100000"/>
              </a:lnSpc>
              <a:spcBef>
                <a:spcPts val="5"/>
              </a:spcBef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Multiple </a:t>
            </a:r>
            <a:r>
              <a:rPr sz="1800" spc="-5" dirty="0">
                <a:latin typeface="Times New Roman"/>
                <a:cs typeface="Times New Roman"/>
              </a:rPr>
              <a:t>processors </a:t>
            </a:r>
            <a:r>
              <a:rPr sz="1800" dirty="0">
                <a:latin typeface="Times New Roman"/>
                <a:cs typeface="Times New Roman"/>
              </a:rPr>
              <a:t>can operate independently but share the same memory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resources</a:t>
            </a:r>
            <a:r>
              <a:rPr sz="1800" dirty="0" smtClean="0">
                <a:latin typeface="Times New Roman"/>
                <a:cs typeface="Times New Roman"/>
              </a:rPr>
              <a:t>.</a:t>
            </a:r>
            <a:endParaRPr lang="en-CA" sz="1800" dirty="0" smtClean="0">
              <a:latin typeface="Times New Roman"/>
              <a:cs typeface="Times New Roman"/>
            </a:endParaRPr>
          </a:p>
          <a:p>
            <a:pPr marL="128270" indent="-115570">
              <a:lnSpc>
                <a:spcPct val="100000"/>
              </a:lnSpc>
              <a:spcBef>
                <a:spcPts val="5"/>
              </a:spcBef>
              <a:buChar char="•"/>
              <a:tabLst>
                <a:tab pos="14986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49860" marR="575945" indent="-1498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Changes in a memory location effected by one processor are visible to all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  </a:t>
            </a:r>
            <a:r>
              <a:rPr sz="1800" spc="-5" dirty="0">
                <a:latin typeface="Times New Roman"/>
                <a:cs typeface="Times New Roman"/>
              </a:rPr>
              <a:t>processors</a:t>
            </a:r>
            <a:r>
              <a:rPr sz="1800" spc="-5" dirty="0" smtClean="0">
                <a:latin typeface="Times New Roman"/>
                <a:cs typeface="Times New Roman"/>
              </a:rPr>
              <a:t>.</a:t>
            </a:r>
            <a:endParaRPr lang="en-CA" sz="1800" spc="-5" dirty="0" smtClean="0">
              <a:latin typeface="Times New Roman"/>
              <a:cs typeface="Times New Roman"/>
            </a:endParaRPr>
          </a:p>
          <a:p>
            <a:pPr marL="149860" marR="575945" indent="-149860">
              <a:lnSpc>
                <a:spcPct val="100000"/>
              </a:lnSpc>
              <a:buChar char="•"/>
              <a:tabLst>
                <a:tab pos="14986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28270" marR="123825" indent="-115570">
              <a:lnSpc>
                <a:spcPct val="100000"/>
              </a:lnSpc>
              <a:spcBef>
                <a:spcPts val="10"/>
              </a:spcBef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Shared memory machines can be divided into </a:t>
            </a:r>
            <a:r>
              <a:rPr sz="1800" spc="-5" dirty="0">
                <a:latin typeface="Times New Roman"/>
                <a:cs typeface="Times New Roman"/>
              </a:rPr>
              <a:t>two </a:t>
            </a:r>
            <a:r>
              <a:rPr sz="1800" dirty="0">
                <a:latin typeface="Times New Roman"/>
                <a:cs typeface="Times New Roman"/>
              </a:rPr>
              <a:t>main </a:t>
            </a:r>
            <a:r>
              <a:rPr sz="1800" spc="-5" dirty="0">
                <a:latin typeface="Times New Roman"/>
                <a:cs typeface="Times New Roman"/>
              </a:rPr>
              <a:t>classes </a:t>
            </a:r>
            <a:r>
              <a:rPr sz="1800" dirty="0">
                <a:latin typeface="Times New Roman"/>
                <a:cs typeface="Times New Roman"/>
              </a:rPr>
              <a:t>based upon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  </a:t>
            </a:r>
            <a:r>
              <a:rPr sz="1800" spc="-5" dirty="0">
                <a:latin typeface="Times New Roman"/>
                <a:cs typeface="Times New Roman"/>
              </a:rPr>
              <a:t>access </a:t>
            </a:r>
            <a:r>
              <a:rPr sz="1800" dirty="0">
                <a:latin typeface="Times New Roman"/>
                <a:cs typeface="Times New Roman"/>
              </a:rPr>
              <a:t>times: </a:t>
            </a:r>
            <a:r>
              <a:rPr sz="1800" b="1" i="1" spc="-5" dirty="0">
                <a:latin typeface="Times New Roman"/>
                <a:cs typeface="Times New Roman"/>
              </a:rPr>
              <a:t>UMA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b="1" i="1" spc="-5" dirty="0">
                <a:latin typeface="Times New Roman"/>
                <a:cs typeface="Times New Roman"/>
              </a:rPr>
              <a:t>NUMA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3561" y="1723644"/>
            <a:ext cx="3506466" cy="242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12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Hybrid Distributed-Shared </a:t>
            </a:r>
            <a:r>
              <a:rPr sz="2400" dirty="0">
                <a:latin typeface="Times New Roman"/>
                <a:cs typeface="Times New Roman"/>
              </a:rPr>
              <a:t>Memory </a:t>
            </a:r>
            <a:r>
              <a:rPr sz="2400" spc="-5" dirty="0">
                <a:latin typeface="Times New Roman"/>
                <a:cs typeface="Times New Roman"/>
              </a:rPr>
              <a:t>(Cluster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solution)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3485896"/>
            <a:ext cx="8010525" cy="31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2875">
              <a:lnSpc>
                <a:spcPts val="2155"/>
              </a:lnSpc>
              <a:spcBef>
                <a:spcPts val="100"/>
              </a:spcBef>
              <a:buFont typeface="Arial"/>
              <a:buChar char="•"/>
              <a:tabLst>
                <a:tab pos="156210" algn="l"/>
              </a:tabLst>
            </a:pPr>
            <a:r>
              <a:rPr sz="1800" dirty="0">
                <a:latin typeface="Times New Roman"/>
                <a:cs typeface="Times New Roman"/>
              </a:rPr>
              <a:t>Employ both shared and distributed memory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architectures</a:t>
            </a:r>
            <a:endParaRPr lang="en-CA" sz="1800" dirty="0" smtClean="0">
              <a:latin typeface="Times New Roman"/>
              <a:cs typeface="Times New Roman"/>
            </a:endParaRPr>
          </a:p>
          <a:p>
            <a:pPr marL="155575" indent="-142875">
              <a:lnSpc>
                <a:spcPts val="2155"/>
              </a:lnSpc>
              <a:spcBef>
                <a:spcPts val="100"/>
              </a:spcBef>
              <a:buFont typeface="Arial"/>
              <a:buChar char="•"/>
              <a:tabLst>
                <a:tab pos="15621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49860" marR="5080" indent="-149860">
              <a:lnSpc>
                <a:spcPts val="2160"/>
              </a:lnSpc>
              <a:spcBef>
                <a:spcPts val="65"/>
              </a:spcBef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The shared memory component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usually a cache coherent </a:t>
            </a:r>
            <a:r>
              <a:rPr sz="1800" spc="-5" dirty="0">
                <a:latin typeface="Times New Roman"/>
                <a:cs typeface="Times New Roman"/>
              </a:rPr>
              <a:t>SMP </a:t>
            </a:r>
            <a:r>
              <a:rPr sz="1800" dirty="0">
                <a:latin typeface="Times New Roman"/>
                <a:cs typeface="Times New Roman"/>
              </a:rPr>
              <a:t>machine.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Processors  </a:t>
            </a:r>
            <a:r>
              <a:rPr sz="1800" dirty="0">
                <a:latin typeface="Times New Roman"/>
                <a:cs typeface="Times New Roman"/>
              </a:rPr>
              <a:t>on a given </a:t>
            </a:r>
            <a:r>
              <a:rPr sz="1800" spc="-5" dirty="0">
                <a:latin typeface="Times New Roman"/>
                <a:cs typeface="Times New Roman"/>
              </a:rPr>
              <a:t>SMP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address </a:t>
            </a:r>
            <a:r>
              <a:rPr sz="1800" dirty="0">
                <a:latin typeface="Times New Roman"/>
                <a:cs typeface="Times New Roman"/>
              </a:rPr>
              <a:t>that machine's memory </a:t>
            </a:r>
            <a:r>
              <a:rPr sz="1800" spc="-5" dirty="0">
                <a:latin typeface="Times New Roman"/>
                <a:cs typeface="Times New Roman"/>
              </a:rPr>
              <a:t>as</a:t>
            </a:r>
            <a:r>
              <a:rPr sz="1800" dirty="0">
                <a:latin typeface="Times New Roman"/>
                <a:cs typeface="Times New Roman"/>
              </a:rPr>
              <a:t> global</a:t>
            </a:r>
            <a:r>
              <a:rPr sz="1800" dirty="0" smtClean="0">
                <a:latin typeface="Times New Roman"/>
                <a:cs typeface="Times New Roman"/>
              </a:rPr>
              <a:t>.</a:t>
            </a:r>
            <a:endParaRPr lang="en-CA" sz="1800" dirty="0" smtClean="0">
              <a:latin typeface="Times New Roman"/>
              <a:cs typeface="Times New Roman"/>
            </a:endParaRPr>
          </a:p>
          <a:p>
            <a:pPr marL="149860" marR="5080" indent="-149860">
              <a:lnSpc>
                <a:spcPts val="2160"/>
              </a:lnSpc>
              <a:spcBef>
                <a:spcPts val="65"/>
              </a:spcBef>
              <a:buChar char="•"/>
              <a:tabLst>
                <a:tab pos="14986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28270" marR="28575" indent="-115570" algn="just">
              <a:lnSpc>
                <a:spcPts val="2160"/>
              </a:lnSpc>
              <a:spcBef>
                <a:spcPts val="10"/>
              </a:spcBef>
              <a:buChar char="•"/>
              <a:tabLst>
                <a:tab pos="149860" algn="l"/>
              </a:tabLst>
            </a:pPr>
            <a:r>
              <a:rPr sz="1800" dirty="0">
                <a:latin typeface="Times New Roman"/>
                <a:cs typeface="Times New Roman"/>
              </a:rPr>
              <a:t>The distributed memory component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the networking of multiple </a:t>
            </a:r>
            <a:r>
              <a:rPr sz="1800" spc="-5" dirty="0">
                <a:latin typeface="Times New Roman"/>
                <a:cs typeface="Times New Roman"/>
              </a:rPr>
              <a:t>SMPs. SMPs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know  only about their own memory - not the memory on another </a:t>
            </a:r>
            <a:r>
              <a:rPr sz="1800" spc="-5" dirty="0">
                <a:latin typeface="Times New Roman"/>
                <a:cs typeface="Times New Roman"/>
              </a:rPr>
              <a:t>SMP. </a:t>
            </a:r>
            <a:r>
              <a:rPr sz="1800" dirty="0">
                <a:latin typeface="Times New Roman"/>
                <a:cs typeface="Times New Roman"/>
              </a:rPr>
              <a:t>Therefore, network  communications are required to move data from one </a:t>
            </a:r>
            <a:r>
              <a:rPr sz="1800" spc="-5" dirty="0">
                <a:latin typeface="Times New Roman"/>
                <a:cs typeface="Times New Roman"/>
              </a:rPr>
              <a:t>SMP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another</a:t>
            </a:r>
            <a:r>
              <a:rPr sz="1800" dirty="0" smtClean="0">
                <a:latin typeface="Times New Roman"/>
                <a:cs typeface="Times New Roman"/>
              </a:rPr>
              <a:t>.</a:t>
            </a:r>
            <a:endParaRPr lang="en-CA" sz="1800" dirty="0" smtClean="0">
              <a:latin typeface="Times New Roman"/>
              <a:cs typeface="Times New Roman"/>
            </a:endParaRPr>
          </a:p>
          <a:p>
            <a:pPr marL="128270" marR="28575" indent="-115570" algn="just">
              <a:lnSpc>
                <a:spcPts val="2160"/>
              </a:lnSpc>
              <a:spcBef>
                <a:spcPts val="10"/>
              </a:spcBef>
              <a:buChar char="•"/>
              <a:tabLst>
                <a:tab pos="14986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49860" marR="60960" indent="-149860">
              <a:lnSpc>
                <a:spcPts val="2160"/>
              </a:lnSpc>
              <a:buChar char="•"/>
              <a:tabLst>
                <a:tab pos="149860" algn="l"/>
              </a:tabLst>
            </a:pPr>
            <a:r>
              <a:rPr lang="en-CA" dirty="0">
                <a:latin typeface="Times New Roman"/>
                <a:cs typeface="Times New Roman"/>
              </a:rPr>
              <a:t>T</a:t>
            </a:r>
            <a:r>
              <a:rPr sz="1800" spc="-5" dirty="0" smtClean="0">
                <a:latin typeface="Times New Roman"/>
                <a:cs typeface="Times New Roman"/>
              </a:rPr>
              <a:t>his </a:t>
            </a:r>
            <a:r>
              <a:rPr sz="1800" dirty="0">
                <a:latin typeface="Times New Roman"/>
                <a:cs typeface="Times New Roman"/>
              </a:rPr>
              <a:t>type of memory architecture </a:t>
            </a:r>
            <a:r>
              <a:rPr sz="1800" spc="-5" dirty="0">
                <a:latin typeface="Times New Roman"/>
                <a:cs typeface="Times New Roman"/>
              </a:rPr>
              <a:t>will </a:t>
            </a:r>
            <a:r>
              <a:rPr sz="1800" dirty="0">
                <a:latin typeface="Times New Roman"/>
                <a:cs typeface="Times New Roman"/>
              </a:rPr>
              <a:t>continue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increase at the high end of computing for the foreseeable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future</a:t>
            </a:r>
            <a:r>
              <a:rPr lang="en-CA" dirty="0" smtClean="0">
                <a:latin typeface="Times New Roman"/>
                <a:cs typeface="Times New Roman"/>
              </a:rPr>
              <a:t>, plus accelerators (GPU, FPGA, etc.)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7750" y="1143000"/>
            <a:ext cx="5016353" cy="204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6956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Parallel Computing – problem</a:t>
            </a:r>
            <a:r>
              <a:rPr spc="-125" dirty="0"/>
              <a:t> </a:t>
            </a:r>
            <a:r>
              <a:rPr dirty="0"/>
              <a:t>faced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295400"/>
            <a:ext cx="8248015" cy="555023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spc="-5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Hardware</a:t>
            </a:r>
            <a:endParaRPr lang="en-CA" sz="2400" b="1" u="heavy" spc="-5" dirty="0">
              <a:solidFill>
                <a:srgbClr val="333399"/>
              </a:solidFill>
              <a:uFill>
                <a:solidFill>
                  <a:srgbClr val="333399"/>
                </a:solidFill>
              </a:u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1200" dirty="0">
              <a:latin typeface="Arial"/>
              <a:cs typeface="Arial"/>
            </a:endParaRPr>
          </a:p>
          <a:p>
            <a:pPr marL="756285" marR="5080" lvl="1" indent="-286385">
              <a:lnSpc>
                <a:spcPts val="2160"/>
              </a:lnSpc>
              <a:spcBef>
                <a:spcPts val="53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in order to </a:t>
            </a:r>
            <a:r>
              <a:rPr sz="2000" spc="-5" dirty="0">
                <a:latin typeface="Arial"/>
                <a:cs typeface="Arial"/>
              </a:rPr>
              <a:t>facilitate </a:t>
            </a:r>
            <a:r>
              <a:rPr sz="2000" dirty="0">
                <a:latin typeface="Arial"/>
                <a:cs typeface="Arial"/>
              </a:rPr>
              <a:t>processors </a:t>
            </a:r>
            <a:r>
              <a:rPr sz="2000" spc="-5" dirty="0">
                <a:latin typeface="Arial"/>
                <a:cs typeface="Arial"/>
              </a:rPr>
              <a:t>working </a:t>
            </a:r>
            <a:r>
              <a:rPr sz="2000" dirty="0">
                <a:latin typeface="Arial"/>
                <a:cs typeface="Arial"/>
              </a:rPr>
              <a:t>together they must be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able  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communicate</a:t>
            </a: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interconnect </a:t>
            </a:r>
            <a:r>
              <a:rPr sz="2000" spc="-5" dirty="0">
                <a:latin typeface="Arial"/>
                <a:cs typeface="Arial"/>
              </a:rPr>
              <a:t>hardware </a:t>
            </a:r>
            <a:r>
              <a:rPr sz="2000" dirty="0">
                <a:latin typeface="Arial"/>
                <a:cs typeface="Arial"/>
              </a:rPr>
              <a:t>is </a:t>
            </a:r>
            <a:r>
              <a:rPr lang="en-CA" sz="2000" dirty="0" smtClean="0">
                <a:latin typeface="Arial"/>
                <a:cs typeface="Arial"/>
              </a:rPr>
              <a:t>the key</a:t>
            </a:r>
            <a:endParaRPr sz="2000" dirty="0">
              <a:latin typeface="Arial"/>
              <a:cs typeface="Arial"/>
            </a:endParaRPr>
          </a:p>
          <a:p>
            <a:pPr marL="1155065" marR="469900" lvl="2" indent="-227965">
              <a:lnSpc>
                <a:spcPts val="2160"/>
              </a:lnSpc>
              <a:spcBef>
                <a:spcPts val="515"/>
              </a:spcBef>
              <a:buChar char="•"/>
              <a:tabLst>
                <a:tab pos="1155065" algn="l"/>
                <a:tab pos="1155700" algn="l"/>
              </a:tabLst>
            </a:pPr>
            <a:r>
              <a:rPr lang="en-CA" sz="2000" dirty="0" smtClean="0">
                <a:latin typeface="Arial"/>
                <a:cs typeface="Arial"/>
              </a:rPr>
              <a:t>High throughput, Low latency</a:t>
            </a:r>
            <a:endParaRPr sz="2000" dirty="0">
              <a:latin typeface="Arial"/>
              <a:cs typeface="Arial"/>
            </a:endParaRPr>
          </a:p>
          <a:p>
            <a:pPr marL="1155065" marR="279400" lvl="2" indent="-227965">
              <a:lnSpc>
                <a:spcPts val="216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communication over </a:t>
            </a:r>
            <a:r>
              <a:rPr sz="2000" spc="-20" dirty="0">
                <a:latin typeface="Arial"/>
                <a:cs typeface="Arial"/>
              </a:rPr>
              <a:t>any </a:t>
            </a:r>
            <a:r>
              <a:rPr sz="2000" dirty="0">
                <a:latin typeface="Arial"/>
                <a:cs typeface="Arial"/>
              </a:rPr>
              <a:t>kind of </a:t>
            </a:r>
            <a:r>
              <a:rPr sz="2000" spc="-5" dirty="0">
                <a:latin typeface="Arial"/>
                <a:cs typeface="Arial"/>
              </a:rPr>
              <a:t>network </a:t>
            </a:r>
            <a:r>
              <a:rPr sz="2000" dirty="0">
                <a:latin typeface="Arial"/>
                <a:cs typeface="Arial"/>
              </a:rPr>
              <a:t>is still </a:t>
            </a:r>
            <a:r>
              <a:rPr lang="en-CA" sz="2000" dirty="0" smtClean="0">
                <a:latin typeface="Arial"/>
                <a:cs typeface="Arial"/>
              </a:rPr>
              <a:t>a challenge</a:t>
            </a:r>
            <a:r>
              <a:rPr sz="2000" dirty="0" smtClean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compared to bus </a:t>
            </a:r>
            <a:r>
              <a:rPr sz="2000" dirty="0" smtClean="0">
                <a:latin typeface="Arial"/>
                <a:cs typeface="Arial"/>
              </a:rPr>
              <a:t>speed</a:t>
            </a:r>
            <a:endParaRPr sz="2000" dirty="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dirty="0" smtClean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Software</a:t>
            </a:r>
            <a:endParaRPr lang="en-CA" sz="2400" b="1" u="heavy" dirty="0" smtClean="0">
              <a:solidFill>
                <a:srgbClr val="333399"/>
              </a:solidFill>
              <a:uFill>
                <a:solidFill>
                  <a:srgbClr val="333399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12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54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parallel algorithms are </a:t>
            </a:r>
            <a:r>
              <a:rPr sz="2000" spc="-5" dirty="0">
                <a:latin typeface="Arial"/>
                <a:cs typeface="Arial"/>
              </a:rPr>
              <a:t>actually </a:t>
            </a:r>
            <a:r>
              <a:rPr sz="2000" dirty="0">
                <a:latin typeface="Arial"/>
                <a:cs typeface="Arial"/>
              </a:rPr>
              <a:t>fairly well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understood</a:t>
            </a:r>
          </a:p>
          <a:p>
            <a:pPr marL="755650" lvl="1" indent="-285750">
              <a:lnSpc>
                <a:spcPct val="100000"/>
              </a:lnSpc>
              <a:spcBef>
                <a:spcPts val="24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the realization of </a:t>
            </a:r>
            <a:r>
              <a:rPr sz="2000" spc="-5" dirty="0">
                <a:latin typeface="Arial"/>
                <a:cs typeface="Arial"/>
              </a:rPr>
              <a:t>algorithms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software </a:t>
            </a:r>
            <a:r>
              <a:rPr sz="2000" dirty="0">
                <a:latin typeface="Arial"/>
                <a:cs typeface="Arial"/>
              </a:rPr>
              <a:t>is non-trivial</a:t>
            </a:r>
          </a:p>
          <a:p>
            <a:pPr marL="755650" lvl="1" indent="-285750">
              <a:lnSpc>
                <a:spcPct val="100000"/>
              </a:lnSpc>
              <a:spcBef>
                <a:spcPts val="240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compilers</a:t>
            </a:r>
          </a:p>
          <a:p>
            <a:pPr marL="1155065" lvl="2" indent="-227965">
              <a:lnSpc>
                <a:spcPct val="100000"/>
              </a:lnSpc>
              <a:spcBef>
                <a:spcPts val="24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automated parallelism is</a:t>
            </a:r>
            <a:r>
              <a:rPr sz="2000" spc="-5" dirty="0">
                <a:latin typeface="Arial"/>
                <a:cs typeface="Arial"/>
              </a:rPr>
              <a:t> difficult</a:t>
            </a:r>
            <a:endParaRPr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29"/>
              </a:spcBef>
              <a:buChar char="–"/>
              <a:tabLst>
                <a:tab pos="755650" algn="l"/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design</a:t>
            </a:r>
          </a:p>
          <a:p>
            <a:pPr marL="1155065" lvl="2" indent="-227965">
              <a:lnSpc>
                <a:spcPct val="100000"/>
              </a:lnSpc>
              <a:spcBef>
                <a:spcPts val="24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portability and power </a:t>
            </a:r>
            <a:r>
              <a:rPr sz="2000" spc="-1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typically at odds with each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2067</Words>
  <Application>Microsoft Office PowerPoint</Application>
  <PresentationFormat>Custom</PresentationFormat>
  <Paragraphs>377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Office Theme</vt:lpstr>
      <vt:lpstr>Introduction to Parallel Computing</vt:lpstr>
      <vt:lpstr>Contents</vt:lpstr>
      <vt:lpstr>What is Parallel Computing?</vt:lpstr>
      <vt:lpstr>PowerPoint Presentation</vt:lpstr>
      <vt:lpstr>Why use Parallel Computing?</vt:lpstr>
      <vt:lpstr>Parallel Computer Memory Architectures</vt:lpstr>
      <vt:lpstr>Shared Memory (SMP solution)</vt:lpstr>
      <vt:lpstr>Hybrid Distributed-Shared Memory (Cluster solution)</vt:lpstr>
      <vt:lpstr>Parallel Computing – problem faced</vt:lpstr>
      <vt:lpstr>Hardware: Graham cluster</vt:lpstr>
      <vt:lpstr>PowerPoint Presentation</vt:lpstr>
      <vt:lpstr>PowerPoint Presentation</vt:lpstr>
      <vt:lpstr>PowerPoint Presentation</vt:lpstr>
      <vt:lpstr>PowerPoint Presentation</vt:lpstr>
      <vt:lpstr>Tape Machine</vt:lpstr>
      <vt:lpstr>Software Programming Model</vt:lpstr>
      <vt:lpstr>PowerPoint Presentation</vt:lpstr>
      <vt:lpstr>MPI</vt:lpstr>
      <vt:lpstr>MPI: What is it?</vt:lpstr>
      <vt:lpstr>Message passing Model</vt:lpstr>
      <vt:lpstr>MPI Programming Basics</vt:lpstr>
      <vt:lpstr>MPI library</vt:lpstr>
      <vt:lpstr>Example in C: MPI Hello, world!</vt:lpstr>
      <vt:lpstr>Example in C++: MPI Hello, world!</vt:lpstr>
      <vt:lpstr>Compile and Run (Demo on Graham) </vt:lpstr>
      <vt:lpstr>OpenMP: Concepts</vt:lpstr>
      <vt:lpstr>OpenMP: What is it?</vt:lpstr>
      <vt:lpstr>OpenMP: Fork-Join Model</vt:lpstr>
      <vt:lpstr>C / C++ - General Code Structure</vt:lpstr>
      <vt:lpstr>OpenMP: compiler</vt:lpstr>
      <vt:lpstr>OpenMP: simplest example</vt:lpstr>
      <vt:lpstr>OpenMP: hello world in C</vt:lpstr>
      <vt:lpstr>Compile and Run (Demo on Graham)</vt:lpstr>
      <vt:lpstr>PowerPoint Presentation</vt:lpstr>
      <vt:lpstr>PowerPoint Presentation</vt:lpstr>
      <vt:lpstr>PowerPoint Presentation</vt:lpstr>
      <vt:lpstr>Compile and Run on Graham</vt:lpstr>
      <vt:lpstr>pi – MPI version</vt:lpstr>
      <vt:lpstr>PowerPoint Presentation</vt:lpstr>
      <vt:lpstr>Compile and Run on Graham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Computing: Overview</dc:title>
  <dc:creator>jemmyhu</dc:creator>
  <cp:lastModifiedBy>MFCF</cp:lastModifiedBy>
  <cp:revision>20</cp:revision>
  <dcterms:created xsi:type="dcterms:W3CDTF">2018-11-19T20:13:08Z</dcterms:created>
  <dcterms:modified xsi:type="dcterms:W3CDTF">2018-11-23T16:29:38Z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2007-03-01T00:00:00Z</vt:filetime>
  </property>
  <property fmtid="{D5CDD505-2E9C-101B-9397-08002B2CF9AE}" pid="3" name="Creator">
    <vt:lpwstr>easyPDF SDK 4.3</vt:lpwstr>
  </property>
  <property fmtid="{D5CDD505-2E9C-101B-9397-08002B2CF9AE}" pid="4" name="LastSaved">
    <vt:filetime>2018-11-19T00:00:00Z</vt:filetime>
  </property>
</Properties>
</file>